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  <p:sldMasterId id="2147483714" r:id="rId2"/>
    <p:sldMasterId id="2147483701" r:id="rId3"/>
  </p:sldMasterIdLst>
  <p:notesMasterIdLst>
    <p:notesMasterId r:id="rId14"/>
  </p:notesMasterIdLst>
  <p:handoutMasterIdLst>
    <p:handoutMasterId r:id="rId15"/>
  </p:handoutMasterIdLst>
  <p:sldIdLst>
    <p:sldId id="819" r:id="rId4"/>
    <p:sldId id="828" r:id="rId5"/>
    <p:sldId id="827" r:id="rId6"/>
    <p:sldId id="825" r:id="rId7"/>
    <p:sldId id="824" r:id="rId8"/>
    <p:sldId id="822" r:id="rId9"/>
    <p:sldId id="821" r:id="rId10"/>
    <p:sldId id="823" r:id="rId11"/>
    <p:sldId id="820" r:id="rId12"/>
    <p:sldId id="826" r:id="rId13"/>
  </p:sldIdLst>
  <p:sldSz cx="6858000" cy="9906000" type="A4"/>
  <p:notesSz cx="6807200" cy="9939338"/>
  <p:embeddedFontLst>
    <p:embeddedFont>
      <p:font typeface="HY울릉도M" panose="02030600000101010101" charset="-127"/>
      <p:regular r:id="rId16"/>
    </p:embeddedFont>
    <p:embeddedFont>
      <p:font typeface="HY견고딕" panose="02030600000101010101" pitchFamily="18" charset="-127"/>
      <p:regular r:id="rId17"/>
    </p:embeddedFont>
    <p:embeddedFont>
      <p:font typeface="HY헤드라인M" panose="02030600000101010101" pitchFamily="18" charset="-127"/>
      <p:regular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algn="ctr" rtl="0" fontAlgn="base" latinLnBrk="1">
      <a:spcBef>
        <a:spcPct val="0"/>
      </a:spcBef>
      <a:spcAft>
        <a:spcPct val="0"/>
      </a:spcAft>
      <a:defRPr kumimoji="1" kern="1200">
        <a:solidFill>
          <a:schemeClr val="hlink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Y헤드라인M" pitchFamily="18" charset="-127"/>
        <a:ea typeface="HY헤드라인M" pitchFamily="18" charset="-127"/>
        <a:cs typeface="+mn-cs"/>
      </a:defRPr>
    </a:lvl1pPr>
    <a:lvl2pPr marL="457200" algn="ctr" rtl="0" fontAlgn="base" latinLnBrk="1">
      <a:spcBef>
        <a:spcPct val="0"/>
      </a:spcBef>
      <a:spcAft>
        <a:spcPct val="0"/>
      </a:spcAft>
      <a:defRPr kumimoji="1" kern="1200">
        <a:solidFill>
          <a:schemeClr val="hlink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Y헤드라인M" pitchFamily="18" charset="-127"/>
        <a:ea typeface="HY헤드라인M" pitchFamily="18" charset="-127"/>
        <a:cs typeface="+mn-cs"/>
      </a:defRPr>
    </a:lvl2pPr>
    <a:lvl3pPr marL="914400" algn="ctr" rtl="0" fontAlgn="base" latinLnBrk="1">
      <a:spcBef>
        <a:spcPct val="0"/>
      </a:spcBef>
      <a:spcAft>
        <a:spcPct val="0"/>
      </a:spcAft>
      <a:defRPr kumimoji="1" kern="1200">
        <a:solidFill>
          <a:schemeClr val="hlink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Y헤드라인M" pitchFamily="18" charset="-127"/>
        <a:ea typeface="HY헤드라인M" pitchFamily="18" charset="-127"/>
        <a:cs typeface="+mn-cs"/>
      </a:defRPr>
    </a:lvl3pPr>
    <a:lvl4pPr marL="1371600" algn="ctr" rtl="0" fontAlgn="base" latinLnBrk="1">
      <a:spcBef>
        <a:spcPct val="0"/>
      </a:spcBef>
      <a:spcAft>
        <a:spcPct val="0"/>
      </a:spcAft>
      <a:defRPr kumimoji="1" kern="1200">
        <a:solidFill>
          <a:schemeClr val="hlink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Y헤드라인M" pitchFamily="18" charset="-127"/>
        <a:ea typeface="HY헤드라인M" pitchFamily="18" charset="-127"/>
        <a:cs typeface="+mn-cs"/>
      </a:defRPr>
    </a:lvl4pPr>
    <a:lvl5pPr marL="1828800" algn="ctr" rtl="0" fontAlgn="base" latinLnBrk="1">
      <a:spcBef>
        <a:spcPct val="0"/>
      </a:spcBef>
      <a:spcAft>
        <a:spcPct val="0"/>
      </a:spcAft>
      <a:defRPr kumimoji="1" kern="1200">
        <a:solidFill>
          <a:schemeClr val="hlink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Y헤드라인M" pitchFamily="18" charset="-127"/>
        <a:ea typeface="HY헤드라인M" pitchFamily="18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hlink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Y헤드라인M" pitchFamily="18" charset="-127"/>
        <a:ea typeface="HY헤드라인M" pitchFamily="18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hlink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Y헤드라인M" pitchFamily="18" charset="-127"/>
        <a:ea typeface="HY헤드라인M" pitchFamily="18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hlink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Y헤드라인M" pitchFamily="18" charset="-127"/>
        <a:ea typeface="HY헤드라인M" pitchFamily="18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hlink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Y헤드라인M" pitchFamily="18" charset="-127"/>
        <a:ea typeface="HY헤드라인M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">
          <p15:clr>
            <a:srgbClr val="A4A3A4"/>
          </p15:clr>
        </p15:guide>
        <p15:guide id="2" pos="2880">
          <p15:clr>
            <a:srgbClr val="A4A3A4"/>
          </p15:clr>
        </p15:guide>
        <p15:guide id="3" pos="204">
          <p15:clr>
            <a:srgbClr val="A4A3A4"/>
          </p15:clr>
        </p15:guide>
        <p15:guide id="4" pos="930">
          <p15:clr>
            <a:srgbClr val="A4A3A4"/>
          </p15:clr>
        </p15:guide>
        <p15:guide id="5" orient="horz" pos="259">
          <p15:clr>
            <a:srgbClr val="A4A3A4"/>
          </p15:clr>
        </p15:guide>
        <p15:guide id="6" pos="2160">
          <p15:clr>
            <a:srgbClr val="A4A3A4"/>
          </p15:clr>
        </p15:guide>
        <p15:guide id="7" pos="153">
          <p15:clr>
            <a:srgbClr val="A4A3A4"/>
          </p15:clr>
        </p15:guide>
        <p15:guide id="8" pos="69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  <p15:guide id="3" orient="horz" pos="3131">
          <p15:clr>
            <a:srgbClr val="A4A3A4"/>
          </p15:clr>
        </p15:guide>
        <p15:guide id="4" pos="2145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조 성민" initials="조성" lastIdx="1" clrIdx="0">
    <p:extLst>
      <p:ext uri="{19B8F6BF-5375-455C-9EA6-DF929625EA0E}">
        <p15:presenceInfo xmlns:p15="http://schemas.microsoft.com/office/powerpoint/2012/main" userId="cf2f971841e07f1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E5F5FF"/>
    <a:srgbClr val="CCECFF"/>
    <a:srgbClr val="996600"/>
    <a:srgbClr val="FFC819"/>
    <a:srgbClr val="008000"/>
    <a:srgbClr val="00CC99"/>
    <a:srgbClr val="008080"/>
    <a:srgbClr val="009999"/>
    <a:srgbClr val="0175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2132" autoAdjust="0"/>
    <p:restoredTop sz="94408" autoAdjust="0"/>
  </p:normalViewPr>
  <p:slideViewPr>
    <p:cSldViewPr snapToGrid="0">
      <p:cViewPr varScale="1">
        <p:scale>
          <a:sx n="108" d="100"/>
          <a:sy n="108" d="100"/>
        </p:scale>
        <p:origin x="276" y="68"/>
      </p:cViewPr>
      <p:guideLst>
        <p:guide orient="horz" pos="164"/>
        <p:guide pos="2880"/>
        <p:guide pos="204"/>
        <p:guide pos="930"/>
        <p:guide orient="horz" pos="259"/>
        <p:guide pos="2160"/>
        <p:guide pos="153"/>
        <p:guide pos="6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3222" y="-72"/>
      </p:cViewPr>
      <p:guideLst>
        <p:guide orient="horz" pos="3127"/>
        <p:guide pos="2142"/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2950273" cy="497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6" tIns="46538" rIns="93076" bIns="46538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06" y="2"/>
            <a:ext cx="2950272" cy="497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6" tIns="46538" rIns="93076" bIns="4653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40288"/>
            <a:ext cx="2950273" cy="497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6" tIns="46538" rIns="93076" bIns="46538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06" y="9440288"/>
            <a:ext cx="2950272" cy="497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6" tIns="46538" rIns="93076" bIns="4653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fld id="{9398CAD4-12CE-47FB-B9D7-345FDDBFEB4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1126262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2950273" cy="497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6" tIns="46538" rIns="93076" bIns="46538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93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06" y="2"/>
            <a:ext cx="2950272" cy="497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6" tIns="46538" rIns="93076" bIns="4653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14550" y="747713"/>
            <a:ext cx="2579688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208" y="4720946"/>
            <a:ext cx="5444788" cy="4472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6" tIns="46538" rIns="93076" bIns="46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593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40288"/>
            <a:ext cx="2950273" cy="497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6" tIns="46538" rIns="93076" bIns="46538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93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06" y="9440288"/>
            <a:ext cx="2950272" cy="497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6" tIns="46538" rIns="93076" bIns="4653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fld id="{C5A4E827-0AEB-4D7C-9ECC-3DB7E18AD8A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193023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4037B-0933-406C-9A8E-D6481D9379AA}" type="slidenum">
              <a:rPr lang="en-US" altLang="ko-KR" smtClean="0">
                <a:solidFill>
                  <a:srgbClr val="0000FF"/>
                </a:solidFill>
              </a:rPr>
              <a:pPr/>
              <a:t>1</a:t>
            </a:fld>
            <a:endParaRPr lang="en-US" altLang="ko-KR">
              <a:solidFill>
                <a:srgbClr val="0000FF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14550" y="747713"/>
            <a:ext cx="2579688" cy="3724275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/>
              <a:t>안녕하십니까</a:t>
            </a:r>
            <a:r>
              <a:rPr lang="en-US" altLang="ko-KR" dirty="0"/>
              <a:t>?</a:t>
            </a:r>
          </a:p>
          <a:p>
            <a:pPr eaLnBrk="1" hangingPunct="1"/>
            <a:r>
              <a:rPr lang="ko-KR" altLang="en-US" dirty="0" err="1"/>
              <a:t>미래창조과학부</a:t>
            </a:r>
            <a:r>
              <a:rPr lang="ko-KR" altLang="en-US" dirty="0"/>
              <a:t> 전파정책기획과장 오광혁입니다</a:t>
            </a:r>
            <a:r>
              <a:rPr lang="en-US" altLang="ko-KR" dirty="0"/>
              <a:t>.</a:t>
            </a:r>
          </a:p>
          <a:p>
            <a:pPr eaLnBrk="1" hangingPunct="1"/>
            <a:r>
              <a:rPr lang="ko-KR" altLang="en-US" dirty="0"/>
              <a:t>추운 날씨에도 이 자리에 참석하신 여러분께 우선 감사의 말씀을 드립니다</a:t>
            </a:r>
            <a:r>
              <a:rPr lang="en-US" altLang="ko-KR" dirty="0"/>
              <a:t>.</a:t>
            </a:r>
            <a:r>
              <a:rPr lang="ko-KR" altLang="en-US" baseline="0" dirty="0"/>
              <a:t> </a:t>
            </a:r>
            <a:endParaRPr lang="en-US" altLang="ko-KR" dirty="0"/>
          </a:p>
          <a:p>
            <a:pPr eaLnBrk="1" hangingPunct="1"/>
            <a:endParaRPr lang="en-US" altLang="ko-KR" dirty="0"/>
          </a:p>
          <a:p>
            <a:pPr eaLnBrk="1" hangingPunct="1"/>
            <a:r>
              <a:rPr lang="ko-KR" altLang="en-US" dirty="0"/>
              <a:t>창의적 전파활용을 통한 창조경제의 기틀을 마련하기 위해</a:t>
            </a:r>
            <a:endParaRPr lang="en-US" altLang="ko-KR" dirty="0"/>
          </a:p>
          <a:p>
            <a:pPr eaLnBrk="1" hangingPunct="1"/>
            <a:r>
              <a:rPr lang="ko-KR" altLang="en-US" baseline="0" dirty="0"/>
              <a:t>미래창조과학부의 </a:t>
            </a:r>
            <a:r>
              <a:rPr lang="en-US" altLang="ko-KR" baseline="0" dirty="0"/>
              <a:t>5</a:t>
            </a:r>
            <a:r>
              <a:rPr lang="ko-KR" altLang="en-US" baseline="0" dirty="0"/>
              <a:t>개년 계획인 전파진흥기본계획을 발표하겠습니다</a:t>
            </a:r>
            <a:r>
              <a:rPr lang="en-US" altLang="ko-KR" baseline="0" dirty="0"/>
              <a:t>.</a:t>
            </a:r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15188948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4037B-0933-406C-9A8E-D6481D9379AA}" type="slidenum">
              <a:rPr lang="en-US" altLang="ko-KR" smtClean="0">
                <a:solidFill>
                  <a:srgbClr val="0000FF"/>
                </a:solidFill>
              </a:rPr>
              <a:pPr/>
              <a:t>10</a:t>
            </a:fld>
            <a:endParaRPr lang="en-US" altLang="ko-KR">
              <a:solidFill>
                <a:srgbClr val="0000FF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14550" y="747713"/>
            <a:ext cx="2579688" cy="3724275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/>
              <a:t>안녕하십니까</a:t>
            </a:r>
            <a:r>
              <a:rPr lang="en-US" altLang="ko-KR" dirty="0"/>
              <a:t>?</a:t>
            </a:r>
          </a:p>
          <a:p>
            <a:pPr eaLnBrk="1" hangingPunct="1"/>
            <a:r>
              <a:rPr lang="ko-KR" altLang="en-US" dirty="0" err="1"/>
              <a:t>미래창조과학부</a:t>
            </a:r>
            <a:r>
              <a:rPr lang="ko-KR" altLang="en-US" dirty="0"/>
              <a:t> 전파정책기획과장 오광혁입니다</a:t>
            </a:r>
            <a:r>
              <a:rPr lang="en-US" altLang="ko-KR" dirty="0"/>
              <a:t>.</a:t>
            </a:r>
          </a:p>
          <a:p>
            <a:pPr eaLnBrk="1" hangingPunct="1"/>
            <a:r>
              <a:rPr lang="ko-KR" altLang="en-US" dirty="0"/>
              <a:t>추운 날씨에도 이 자리에 참석하신 여러분께 우선 감사의 말씀을 드립니다</a:t>
            </a:r>
            <a:r>
              <a:rPr lang="en-US" altLang="ko-KR" dirty="0"/>
              <a:t>.</a:t>
            </a:r>
            <a:r>
              <a:rPr lang="ko-KR" altLang="en-US" baseline="0" dirty="0"/>
              <a:t> </a:t>
            </a:r>
            <a:endParaRPr lang="en-US" altLang="ko-KR" dirty="0"/>
          </a:p>
          <a:p>
            <a:pPr eaLnBrk="1" hangingPunct="1"/>
            <a:endParaRPr lang="en-US" altLang="ko-KR" dirty="0"/>
          </a:p>
          <a:p>
            <a:pPr eaLnBrk="1" hangingPunct="1"/>
            <a:r>
              <a:rPr lang="ko-KR" altLang="en-US" dirty="0"/>
              <a:t>창의적 전파활용을 통한 창조경제의 기틀을 마련하기 위해</a:t>
            </a:r>
            <a:endParaRPr lang="en-US" altLang="ko-KR" dirty="0"/>
          </a:p>
          <a:p>
            <a:pPr eaLnBrk="1" hangingPunct="1"/>
            <a:r>
              <a:rPr lang="ko-KR" altLang="en-US" baseline="0" dirty="0"/>
              <a:t>미래창조과학부의 </a:t>
            </a:r>
            <a:r>
              <a:rPr lang="en-US" altLang="ko-KR" baseline="0" dirty="0"/>
              <a:t>5</a:t>
            </a:r>
            <a:r>
              <a:rPr lang="ko-KR" altLang="en-US" baseline="0" dirty="0"/>
              <a:t>개년 계획인 전파진흥기본계획을 발표하겠습니다</a:t>
            </a:r>
            <a:r>
              <a:rPr lang="en-US" altLang="ko-KR" baseline="0" dirty="0"/>
              <a:t>.</a:t>
            </a:r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4077371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FC364-ABDF-C0EA-3E9E-736E8328D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2597CFBB-80BD-FE96-278B-9445914009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4037B-0933-406C-9A8E-D6481D9379AA}" type="slidenum">
              <a:rPr lang="en-US" altLang="ko-KR" smtClean="0">
                <a:solidFill>
                  <a:srgbClr val="0000FF"/>
                </a:solidFill>
              </a:rPr>
              <a:pPr/>
              <a:t>2</a:t>
            </a:fld>
            <a:endParaRPr lang="en-US" altLang="ko-KR">
              <a:solidFill>
                <a:srgbClr val="0000FF"/>
              </a:solidFill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8F555807-A955-2976-D43E-6D1D60913E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14550" y="747713"/>
            <a:ext cx="2579688" cy="3724275"/>
          </a:xfrm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A00C22A5-45C2-3445-794E-909614D169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/>
              <a:t>안녕하십니까</a:t>
            </a:r>
            <a:r>
              <a:rPr lang="en-US" altLang="ko-KR" dirty="0"/>
              <a:t>?</a:t>
            </a:r>
          </a:p>
          <a:p>
            <a:pPr eaLnBrk="1" hangingPunct="1"/>
            <a:r>
              <a:rPr lang="ko-KR" altLang="en-US" dirty="0" err="1"/>
              <a:t>미래창조과학부</a:t>
            </a:r>
            <a:r>
              <a:rPr lang="ko-KR" altLang="en-US" dirty="0"/>
              <a:t> 전파정책기획과장 오광혁입니다</a:t>
            </a:r>
            <a:r>
              <a:rPr lang="en-US" altLang="ko-KR" dirty="0"/>
              <a:t>.</a:t>
            </a:r>
          </a:p>
          <a:p>
            <a:pPr eaLnBrk="1" hangingPunct="1"/>
            <a:r>
              <a:rPr lang="ko-KR" altLang="en-US" dirty="0"/>
              <a:t>추운 날씨에도 이 자리에 참석하신 여러분께 우선 감사의 말씀을 드립니다</a:t>
            </a:r>
            <a:r>
              <a:rPr lang="en-US" altLang="ko-KR" dirty="0"/>
              <a:t>.</a:t>
            </a:r>
            <a:r>
              <a:rPr lang="ko-KR" altLang="en-US" baseline="0" dirty="0"/>
              <a:t> </a:t>
            </a:r>
            <a:endParaRPr lang="en-US" altLang="ko-KR" dirty="0"/>
          </a:p>
          <a:p>
            <a:pPr eaLnBrk="1" hangingPunct="1"/>
            <a:endParaRPr lang="en-US" altLang="ko-KR" dirty="0"/>
          </a:p>
          <a:p>
            <a:pPr eaLnBrk="1" hangingPunct="1"/>
            <a:r>
              <a:rPr lang="ko-KR" altLang="en-US" dirty="0"/>
              <a:t>창의적 전파활용을 통한 창조경제의 기틀을 마련하기 위해</a:t>
            </a:r>
            <a:endParaRPr lang="en-US" altLang="ko-KR" dirty="0"/>
          </a:p>
          <a:p>
            <a:pPr eaLnBrk="1" hangingPunct="1"/>
            <a:r>
              <a:rPr lang="ko-KR" altLang="en-US" baseline="0" dirty="0"/>
              <a:t>미래창조과학부의 </a:t>
            </a:r>
            <a:r>
              <a:rPr lang="en-US" altLang="ko-KR" baseline="0" dirty="0"/>
              <a:t>5</a:t>
            </a:r>
            <a:r>
              <a:rPr lang="ko-KR" altLang="en-US" baseline="0" dirty="0"/>
              <a:t>개년 계획인 전파진흥기본계획을 발표하겠습니다</a:t>
            </a:r>
            <a:r>
              <a:rPr lang="en-US" altLang="ko-KR" baseline="0" dirty="0"/>
              <a:t>.</a:t>
            </a:r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469091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4037B-0933-406C-9A8E-D6481D9379AA}" type="slidenum">
              <a:rPr lang="en-US" altLang="ko-KR" smtClean="0">
                <a:solidFill>
                  <a:srgbClr val="0000FF"/>
                </a:solidFill>
              </a:rPr>
              <a:pPr/>
              <a:t>3</a:t>
            </a:fld>
            <a:endParaRPr lang="en-US" altLang="ko-KR">
              <a:solidFill>
                <a:srgbClr val="0000FF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14550" y="747713"/>
            <a:ext cx="2579688" cy="3724275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/>
              <a:t>안녕하십니까</a:t>
            </a:r>
            <a:r>
              <a:rPr lang="en-US" altLang="ko-KR" dirty="0"/>
              <a:t>?</a:t>
            </a:r>
          </a:p>
          <a:p>
            <a:pPr eaLnBrk="1" hangingPunct="1"/>
            <a:r>
              <a:rPr lang="ko-KR" altLang="en-US" dirty="0" err="1"/>
              <a:t>미래창조과학부</a:t>
            </a:r>
            <a:r>
              <a:rPr lang="ko-KR" altLang="en-US" dirty="0"/>
              <a:t> 전파정책기획과장 오광혁입니다</a:t>
            </a:r>
            <a:r>
              <a:rPr lang="en-US" altLang="ko-KR" dirty="0"/>
              <a:t>.</a:t>
            </a:r>
          </a:p>
          <a:p>
            <a:pPr eaLnBrk="1" hangingPunct="1"/>
            <a:r>
              <a:rPr lang="ko-KR" altLang="en-US" dirty="0"/>
              <a:t>추운 날씨에도 이 자리에 참석하신 여러분께 우선 감사의 말씀을 드립니다</a:t>
            </a:r>
            <a:r>
              <a:rPr lang="en-US" altLang="ko-KR" dirty="0"/>
              <a:t>.</a:t>
            </a:r>
            <a:r>
              <a:rPr lang="ko-KR" altLang="en-US" baseline="0" dirty="0"/>
              <a:t> </a:t>
            </a:r>
            <a:endParaRPr lang="en-US" altLang="ko-KR" dirty="0"/>
          </a:p>
          <a:p>
            <a:pPr eaLnBrk="1" hangingPunct="1"/>
            <a:endParaRPr lang="en-US" altLang="ko-KR" dirty="0"/>
          </a:p>
          <a:p>
            <a:pPr eaLnBrk="1" hangingPunct="1"/>
            <a:r>
              <a:rPr lang="ko-KR" altLang="en-US" dirty="0"/>
              <a:t>창의적 전파활용을 통한 창조경제의 기틀을 마련하기 위해</a:t>
            </a:r>
            <a:endParaRPr lang="en-US" altLang="ko-KR" dirty="0"/>
          </a:p>
          <a:p>
            <a:pPr eaLnBrk="1" hangingPunct="1"/>
            <a:r>
              <a:rPr lang="ko-KR" altLang="en-US" baseline="0" dirty="0"/>
              <a:t>미래창조과학부의 </a:t>
            </a:r>
            <a:r>
              <a:rPr lang="en-US" altLang="ko-KR" baseline="0" dirty="0"/>
              <a:t>5</a:t>
            </a:r>
            <a:r>
              <a:rPr lang="ko-KR" altLang="en-US" baseline="0" dirty="0"/>
              <a:t>개년 계획인 전파진흥기본계획을 발표하겠습니다</a:t>
            </a:r>
            <a:r>
              <a:rPr lang="en-US" altLang="ko-KR" baseline="0" dirty="0"/>
              <a:t>.</a:t>
            </a:r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1743422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4037B-0933-406C-9A8E-D6481D9379AA}" type="slidenum">
              <a:rPr lang="en-US" altLang="ko-KR" smtClean="0">
                <a:solidFill>
                  <a:srgbClr val="0000FF"/>
                </a:solidFill>
              </a:rPr>
              <a:pPr/>
              <a:t>4</a:t>
            </a:fld>
            <a:endParaRPr lang="en-US" altLang="ko-KR">
              <a:solidFill>
                <a:srgbClr val="0000FF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14550" y="747713"/>
            <a:ext cx="2579688" cy="3724275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/>
              <a:t>안녕하십니까</a:t>
            </a:r>
            <a:r>
              <a:rPr lang="en-US" altLang="ko-KR" dirty="0"/>
              <a:t>?</a:t>
            </a:r>
          </a:p>
          <a:p>
            <a:pPr eaLnBrk="1" hangingPunct="1"/>
            <a:r>
              <a:rPr lang="ko-KR" altLang="en-US" dirty="0" err="1"/>
              <a:t>미래창조과학부</a:t>
            </a:r>
            <a:r>
              <a:rPr lang="ko-KR" altLang="en-US" dirty="0"/>
              <a:t> 전파정책기획과장 오광혁입니다</a:t>
            </a:r>
            <a:r>
              <a:rPr lang="en-US" altLang="ko-KR" dirty="0"/>
              <a:t>.</a:t>
            </a:r>
          </a:p>
          <a:p>
            <a:pPr eaLnBrk="1" hangingPunct="1"/>
            <a:r>
              <a:rPr lang="ko-KR" altLang="en-US" dirty="0"/>
              <a:t>추운 날씨에도 이 자리에 참석하신 여러분께 우선 감사의 말씀을 드립니다</a:t>
            </a:r>
            <a:r>
              <a:rPr lang="en-US" altLang="ko-KR" dirty="0"/>
              <a:t>.</a:t>
            </a:r>
            <a:r>
              <a:rPr lang="ko-KR" altLang="en-US" baseline="0" dirty="0"/>
              <a:t> </a:t>
            </a:r>
            <a:endParaRPr lang="en-US" altLang="ko-KR" dirty="0"/>
          </a:p>
          <a:p>
            <a:pPr eaLnBrk="1" hangingPunct="1"/>
            <a:endParaRPr lang="en-US" altLang="ko-KR" dirty="0"/>
          </a:p>
          <a:p>
            <a:pPr eaLnBrk="1" hangingPunct="1"/>
            <a:r>
              <a:rPr lang="ko-KR" altLang="en-US" dirty="0"/>
              <a:t>창의적 전파활용을 통한 창조경제의 기틀을 마련하기 위해</a:t>
            </a:r>
            <a:endParaRPr lang="en-US" altLang="ko-KR" dirty="0"/>
          </a:p>
          <a:p>
            <a:pPr eaLnBrk="1" hangingPunct="1"/>
            <a:r>
              <a:rPr lang="ko-KR" altLang="en-US" baseline="0" dirty="0"/>
              <a:t>미래창조과학부의 </a:t>
            </a:r>
            <a:r>
              <a:rPr lang="en-US" altLang="ko-KR" baseline="0" dirty="0"/>
              <a:t>5</a:t>
            </a:r>
            <a:r>
              <a:rPr lang="ko-KR" altLang="en-US" baseline="0" dirty="0"/>
              <a:t>개년 계획인 전파진흥기본계획을 발표하겠습니다</a:t>
            </a:r>
            <a:r>
              <a:rPr lang="en-US" altLang="ko-KR" baseline="0" dirty="0"/>
              <a:t>.</a:t>
            </a:r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4080975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4037B-0933-406C-9A8E-D6481D9379AA}" type="slidenum">
              <a:rPr lang="en-US" altLang="ko-KR" smtClean="0">
                <a:solidFill>
                  <a:srgbClr val="0000FF"/>
                </a:solidFill>
              </a:rPr>
              <a:pPr/>
              <a:t>5</a:t>
            </a:fld>
            <a:endParaRPr lang="en-US" altLang="ko-KR">
              <a:solidFill>
                <a:srgbClr val="0000FF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14550" y="747713"/>
            <a:ext cx="2579688" cy="3724275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/>
              <a:t>안녕하십니까</a:t>
            </a:r>
            <a:r>
              <a:rPr lang="en-US" altLang="ko-KR" dirty="0"/>
              <a:t>?</a:t>
            </a:r>
          </a:p>
          <a:p>
            <a:pPr eaLnBrk="1" hangingPunct="1"/>
            <a:r>
              <a:rPr lang="ko-KR" altLang="en-US" dirty="0" err="1"/>
              <a:t>미래창조과학부</a:t>
            </a:r>
            <a:r>
              <a:rPr lang="ko-KR" altLang="en-US" dirty="0"/>
              <a:t> 전파정책기획과장 오광혁입니다</a:t>
            </a:r>
            <a:r>
              <a:rPr lang="en-US" altLang="ko-KR" dirty="0"/>
              <a:t>.</a:t>
            </a:r>
          </a:p>
          <a:p>
            <a:pPr eaLnBrk="1" hangingPunct="1"/>
            <a:r>
              <a:rPr lang="ko-KR" altLang="en-US" dirty="0"/>
              <a:t>추운 날씨에도 이 자리에 참석하신 여러분께 우선 감사의 말씀을 드립니다</a:t>
            </a:r>
            <a:r>
              <a:rPr lang="en-US" altLang="ko-KR" dirty="0"/>
              <a:t>.</a:t>
            </a:r>
            <a:r>
              <a:rPr lang="ko-KR" altLang="en-US" baseline="0" dirty="0"/>
              <a:t> </a:t>
            </a:r>
            <a:endParaRPr lang="en-US" altLang="ko-KR" dirty="0"/>
          </a:p>
          <a:p>
            <a:pPr eaLnBrk="1" hangingPunct="1"/>
            <a:endParaRPr lang="en-US" altLang="ko-KR" dirty="0"/>
          </a:p>
          <a:p>
            <a:pPr eaLnBrk="1" hangingPunct="1"/>
            <a:r>
              <a:rPr lang="ko-KR" altLang="en-US" dirty="0"/>
              <a:t>창의적 전파활용을 통한 창조경제의 기틀을 마련하기 위해</a:t>
            </a:r>
            <a:endParaRPr lang="en-US" altLang="ko-KR" dirty="0"/>
          </a:p>
          <a:p>
            <a:pPr eaLnBrk="1" hangingPunct="1"/>
            <a:r>
              <a:rPr lang="ko-KR" altLang="en-US" baseline="0" dirty="0"/>
              <a:t>미래창조과학부의 </a:t>
            </a:r>
            <a:r>
              <a:rPr lang="en-US" altLang="ko-KR" baseline="0" dirty="0"/>
              <a:t>5</a:t>
            </a:r>
            <a:r>
              <a:rPr lang="ko-KR" altLang="en-US" baseline="0" dirty="0"/>
              <a:t>개년 계획인 전파진흥기본계획을 발표하겠습니다</a:t>
            </a:r>
            <a:r>
              <a:rPr lang="en-US" altLang="ko-KR" baseline="0" dirty="0"/>
              <a:t>.</a:t>
            </a:r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600622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4037B-0933-406C-9A8E-D6481D9379AA}" type="slidenum">
              <a:rPr lang="en-US" altLang="ko-KR" smtClean="0">
                <a:solidFill>
                  <a:srgbClr val="0000FF"/>
                </a:solidFill>
              </a:rPr>
              <a:pPr/>
              <a:t>6</a:t>
            </a:fld>
            <a:endParaRPr lang="en-US" altLang="ko-KR">
              <a:solidFill>
                <a:srgbClr val="0000FF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14550" y="747713"/>
            <a:ext cx="2579688" cy="3724275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/>
              <a:t>안녕하십니까</a:t>
            </a:r>
            <a:r>
              <a:rPr lang="en-US" altLang="ko-KR" dirty="0"/>
              <a:t>?</a:t>
            </a:r>
          </a:p>
          <a:p>
            <a:pPr eaLnBrk="1" hangingPunct="1"/>
            <a:r>
              <a:rPr lang="ko-KR" altLang="en-US" dirty="0" err="1"/>
              <a:t>미래창조과학부</a:t>
            </a:r>
            <a:r>
              <a:rPr lang="ko-KR" altLang="en-US" dirty="0"/>
              <a:t> 전파정책기획과장 오광혁입니다</a:t>
            </a:r>
            <a:r>
              <a:rPr lang="en-US" altLang="ko-KR" dirty="0"/>
              <a:t>.</a:t>
            </a:r>
          </a:p>
          <a:p>
            <a:pPr eaLnBrk="1" hangingPunct="1"/>
            <a:r>
              <a:rPr lang="ko-KR" altLang="en-US" dirty="0"/>
              <a:t>추운 날씨에도 이 자리에 참석하신 여러분께 우선 감사의 말씀을 드립니다</a:t>
            </a:r>
            <a:r>
              <a:rPr lang="en-US" altLang="ko-KR" dirty="0"/>
              <a:t>.</a:t>
            </a:r>
            <a:r>
              <a:rPr lang="ko-KR" altLang="en-US" baseline="0" dirty="0"/>
              <a:t> </a:t>
            </a:r>
            <a:endParaRPr lang="en-US" altLang="ko-KR" dirty="0"/>
          </a:p>
          <a:p>
            <a:pPr eaLnBrk="1" hangingPunct="1"/>
            <a:endParaRPr lang="en-US" altLang="ko-KR" dirty="0"/>
          </a:p>
          <a:p>
            <a:pPr eaLnBrk="1" hangingPunct="1"/>
            <a:r>
              <a:rPr lang="ko-KR" altLang="en-US" dirty="0"/>
              <a:t>창의적 전파활용을 통한 창조경제의 기틀을 마련하기 위해</a:t>
            </a:r>
            <a:endParaRPr lang="en-US" altLang="ko-KR" dirty="0"/>
          </a:p>
          <a:p>
            <a:pPr eaLnBrk="1" hangingPunct="1"/>
            <a:r>
              <a:rPr lang="ko-KR" altLang="en-US" baseline="0" dirty="0"/>
              <a:t>미래창조과학부의 </a:t>
            </a:r>
            <a:r>
              <a:rPr lang="en-US" altLang="ko-KR" baseline="0" dirty="0"/>
              <a:t>5</a:t>
            </a:r>
            <a:r>
              <a:rPr lang="ko-KR" altLang="en-US" baseline="0" dirty="0"/>
              <a:t>개년 계획인 전파진흥기본계획을 발표하겠습니다</a:t>
            </a:r>
            <a:r>
              <a:rPr lang="en-US" altLang="ko-KR" baseline="0" dirty="0"/>
              <a:t>.</a:t>
            </a:r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1428475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4037B-0933-406C-9A8E-D6481D9379AA}" type="slidenum">
              <a:rPr lang="en-US" altLang="ko-KR" smtClean="0">
                <a:solidFill>
                  <a:srgbClr val="0000FF"/>
                </a:solidFill>
              </a:rPr>
              <a:pPr/>
              <a:t>7</a:t>
            </a:fld>
            <a:endParaRPr lang="en-US" altLang="ko-KR">
              <a:solidFill>
                <a:srgbClr val="0000FF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14550" y="747713"/>
            <a:ext cx="2579688" cy="3724275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/>
              <a:t>안녕하십니까</a:t>
            </a:r>
            <a:r>
              <a:rPr lang="en-US" altLang="ko-KR" dirty="0"/>
              <a:t>?</a:t>
            </a:r>
          </a:p>
          <a:p>
            <a:pPr eaLnBrk="1" hangingPunct="1"/>
            <a:r>
              <a:rPr lang="ko-KR" altLang="en-US" dirty="0" err="1"/>
              <a:t>미래창조과학부</a:t>
            </a:r>
            <a:r>
              <a:rPr lang="ko-KR" altLang="en-US" dirty="0"/>
              <a:t> 전파정책기획과장 오광혁입니다</a:t>
            </a:r>
            <a:r>
              <a:rPr lang="en-US" altLang="ko-KR" dirty="0"/>
              <a:t>.</a:t>
            </a:r>
          </a:p>
          <a:p>
            <a:pPr eaLnBrk="1" hangingPunct="1"/>
            <a:r>
              <a:rPr lang="ko-KR" altLang="en-US" dirty="0"/>
              <a:t>추운 날씨에도 이 자리에 참석하신 여러분께 우선 감사의 말씀을 드립니다</a:t>
            </a:r>
            <a:r>
              <a:rPr lang="en-US" altLang="ko-KR" dirty="0"/>
              <a:t>.</a:t>
            </a:r>
            <a:r>
              <a:rPr lang="ko-KR" altLang="en-US" baseline="0" dirty="0"/>
              <a:t> </a:t>
            </a:r>
            <a:endParaRPr lang="en-US" altLang="ko-KR" dirty="0"/>
          </a:p>
          <a:p>
            <a:pPr eaLnBrk="1" hangingPunct="1"/>
            <a:endParaRPr lang="en-US" altLang="ko-KR" dirty="0"/>
          </a:p>
          <a:p>
            <a:pPr eaLnBrk="1" hangingPunct="1"/>
            <a:r>
              <a:rPr lang="ko-KR" altLang="en-US" dirty="0"/>
              <a:t>창의적 전파활용을 통한 창조경제의 기틀을 마련하기 위해</a:t>
            </a:r>
            <a:endParaRPr lang="en-US" altLang="ko-KR" dirty="0"/>
          </a:p>
          <a:p>
            <a:pPr eaLnBrk="1" hangingPunct="1"/>
            <a:r>
              <a:rPr lang="ko-KR" altLang="en-US" baseline="0" dirty="0"/>
              <a:t>미래창조과학부의 </a:t>
            </a:r>
            <a:r>
              <a:rPr lang="en-US" altLang="ko-KR" baseline="0" dirty="0"/>
              <a:t>5</a:t>
            </a:r>
            <a:r>
              <a:rPr lang="ko-KR" altLang="en-US" baseline="0" dirty="0"/>
              <a:t>개년 계획인 전파진흥기본계획을 발표하겠습니다</a:t>
            </a:r>
            <a:r>
              <a:rPr lang="en-US" altLang="ko-KR" baseline="0" dirty="0"/>
              <a:t>.</a:t>
            </a:r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2884645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4037B-0933-406C-9A8E-D6481D9379AA}" type="slidenum">
              <a:rPr lang="en-US" altLang="ko-KR" smtClean="0">
                <a:solidFill>
                  <a:srgbClr val="0000FF"/>
                </a:solidFill>
              </a:rPr>
              <a:pPr/>
              <a:t>8</a:t>
            </a:fld>
            <a:endParaRPr lang="en-US" altLang="ko-KR">
              <a:solidFill>
                <a:srgbClr val="0000FF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14550" y="747713"/>
            <a:ext cx="2579688" cy="3724275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/>
              <a:t>안녕하십니까</a:t>
            </a:r>
            <a:r>
              <a:rPr lang="en-US" altLang="ko-KR" dirty="0"/>
              <a:t>?</a:t>
            </a:r>
          </a:p>
          <a:p>
            <a:pPr eaLnBrk="1" hangingPunct="1"/>
            <a:r>
              <a:rPr lang="ko-KR" altLang="en-US" dirty="0" err="1"/>
              <a:t>미래창조과학부</a:t>
            </a:r>
            <a:r>
              <a:rPr lang="ko-KR" altLang="en-US" dirty="0"/>
              <a:t> 전파정책기획과장 오광혁입니다</a:t>
            </a:r>
            <a:r>
              <a:rPr lang="en-US" altLang="ko-KR" dirty="0"/>
              <a:t>.</a:t>
            </a:r>
          </a:p>
          <a:p>
            <a:pPr eaLnBrk="1" hangingPunct="1"/>
            <a:r>
              <a:rPr lang="ko-KR" altLang="en-US" dirty="0"/>
              <a:t>추운 날씨에도 이 자리에 참석하신 여러분께 우선 감사의 말씀을 드립니다</a:t>
            </a:r>
            <a:r>
              <a:rPr lang="en-US" altLang="ko-KR" dirty="0"/>
              <a:t>.</a:t>
            </a:r>
            <a:r>
              <a:rPr lang="ko-KR" altLang="en-US" baseline="0" dirty="0"/>
              <a:t> </a:t>
            </a:r>
            <a:endParaRPr lang="en-US" altLang="ko-KR" dirty="0"/>
          </a:p>
          <a:p>
            <a:pPr eaLnBrk="1" hangingPunct="1"/>
            <a:endParaRPr lang="en-US" altLang="ko-KR" dirty="0"/>
          </a:p>
          <a:p>
            <a:pPr eaLnBrk="1" hangingPunct="1"/>
            <a:r>
              <a:rPr lang="ko-KR" altLang="en-US" dirty="0"/>
              <a:t>창의적 전파활용을 통한 창조경제의 기틀을 마련하기 위해</a:t>
            </a:r>
            <a:endParaRPr lang="en-US" altLang="ko-KR" dirty="0"/>
          </a:p>
          <a:p>
            <a:pPr eaLnBrk="1" hangingPunct="1"/>
            <a:r>
              <a:rPr lang="ko-KR" altLang="en-US" baseline="0" dirty="0"/>
              <a:t>미래창조과학부의 </a:t>
            </a:r>
            <a:r>
              <a:rPr lang="en-US" altLang="ko-KR" baseline="0" dirty="0"/>
              <a:t>5</a:t>
            </a:r>
            <a:r>
              <a:rPr lang="ko-KR" altLang="en-US" baseline="0" dirty="0"/>
              <a:t>개년 계획인 전파진흥기본계획을 발표하겠습니다</a:t>
            </a:r>
            <a:r>
              <a:rPr lang="en-US" altLang="ko-KR" baseline="0" dirty="0"/>
              <a:t>.</a:t>
            </a:r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660122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4037B-0933-406C-9A8E-D6481D9379AA}" type="slidenum">
              <a:rPr lang="en-US" altLang="ko-KR" smtClean="0">
                <a:solidFill>
                  <a:srgbClr val="0000FF"/>
                </a:solidFill>
              </a:rPr>
              <a:pPr/>
              <a:t>9</a:t>
            </a:fld>
            <a:endParaRPr lang="en-US" altLang="ko-KR">
              <a:solidFill>
                <a:srgbClr val="0000FF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14550" y="747713"/>
            <a:ext cx="2579688" cy="3724275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/>
              <a:t>안녕하십니까</a:t>
            </a:r>
            <a:r>
              <a:rPr lang="en-US" altLang="ko-KR" dirty="0"/>
              <a:t>?</a:t>
            </a:r>
          </a:p>
          <a:p>
            <a:pPr eaLnBrk="1" hangingPunct="1"/>
            <a:r>
              <a:rPr lang="ko-KR" altLang="en-US" dirty="0" err="1"/>
              <a:t>미래창조과학부</a:t>
            </a:r>
            <a:r>
              <a:rPr lang="ko-KR" altLang="en-US" dirty="0"/>
              <a:t> 전파정책기획과장 오광혁입니다</a:t>
            </a:r>
            <a:r>
              <a:rPr lang="en-US" altLang="ko-KR" dirty="0"/>
              <a:t>.</a:t>
            </a:r>
          </a:p>
          <a:p>
            <a:pPr eaLnBrk="1" hangingPunct="1"/>
            <a:r>
              <a:rPr lang="ko-KR" altLang="en-US" dirty="0"/>
              <a:t>추운 날씨에도 이 자리에 참석하신 여러분께 우선 감사의 말씀을 드립니다</a:t>
            </a:r>
            <a:r>
              <a:rPr lang="en-US" altLang="ko-KR" dirty="0"/>
              <a:t>.</a:t>
            </a:r>
            <a:r>
              <a:rPr lang="ko-KR" altLang="en-US" baseline="0" dirty="0"/>
              <a:t> </a:t>
            </a:r>
            <a:endParaRPr lang="en-US" altLang="ko-KR" dirty="0"/>
          </a:p>
          <a:p>
            <a:pPr eaLnBrk="1" hangingPunct="1"/>
            <a:endParaRPr lang="en-US" altLang="ko-KR" dirty="0"/>
          </a:p>
          <a:p>
            <a:pPr eaLnBrk="1" hangingPunct="1"/>
            <a:r>
              <a:rPr lang="ko-KR" altLang="en-US" dirty="0"/>
              <a:t>창의적 전파활용을 통한 창조경제의 기틀을 마련하기 위해</a:t>
            </a:r>
            <a:endParaRPr lang="en-US" altLang="ko-KR" dirty="0"/>
          </a:p>
          <a:p>
            <a:pPr eaLnBrk="1" hangingPunct="1"/>
            <a:r>
              <a:rPr lang="ko-KR" altLang="en-US" baseline="0" dirty="0"/>
              <a:t>미래창조과학부의 </a:t>
            </a:r>
            <a:r>
              <a:rPr lang="en-US" altLang="ko-KR" baseline="0" dirty="0"/>
              <a:t>5</a:t>
            </a:r>
            <a:r>
              <a:rPr lang="ko-KR" altLang="en-US" baseline="0" dirty="0"/>
              <a:t>개년 계획인 전파진흥기본계획을 발표하겠습니다</a:t>
            </a:r>
            <a:r>
              <a:rPr lang="en-US" altLang="ko-KR" baseline="0" dirty="0"/>
              <a:t>.</a:t>
            </a:r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1570771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0D94-CE76-400D-983B-AF6CB6D259BC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3080-C2C3-4A3D-8E02-B6972BA439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3514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0D94-CE76-400D-983B-AF6CB6D259BC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3080-C2C3-4A3D-8E02-B6972BA439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1099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0D94-CE76-400D-983B-AF6CB6D259BC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3080-C2C3-4A3D-8E02-B6972BA439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7564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0D94-CE76-400D-983B-AF6CB6D259BC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3080-C2C3-4A3D-8E02-B6972BA439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1793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0D94-CE76-400D-983B-AF6CB6D259BC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3080-C2C3-4A3D-8E02-B6972BA439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0245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0D94-CE76-400D-983B-AF6CB6D259BC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3080-C2C3-4A3D-8E02-B6972BA439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4638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5BAFF-F57D-4453-9D67-7A036CD78BDB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819E-0748-479E-A82E-537D56559C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6876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5BAFF-F57D-4453-9D67-7A036CD78BDB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819E-0748-479E-A82E-537D56559C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8430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5BAFF-F57D-4453-9D67-7A036CD78BDB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819E-0748-479E-A82E-537D56559C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2536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5BAFF-F57D-4453-9D67-7A036CD78BDB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819E-0748-479E-A82E-537D56559C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776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5BAFF-F57D-4453-9D67-7A036CD78BDB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819E-0748-479E-A82E-537D56559C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5233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5BAFF-F57D-4453-9D67-7A036CD78BDB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819E-0748-479E-A82E-537D56559C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39401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5BAFF-F57D-4453-9D67-7A036CD78BDB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819E-0748-479E-A82E-537D56559C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4675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5BAFF-F57D-4453-9D67-7A036CD78BDB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819E-0748-479E-A82E-537D56559C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4789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5BAFF-F57D-4453-9D67-7A036CD78BDB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819E-0748-479E-A82E-537D56559C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08628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5BAFF-F57D-4453-9D67-7A036CD78BDB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819E-0748-479E-A82E-537D56559C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62843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5BAFF-F57D-4453-9D67-7A036CD78BDB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819E-0748-479E-A82E-537D56559C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5101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68870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0D94-CE76-400D-983B-AF6CB6D259BC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3080-C2C3-4A3D-8E02-B6972BA439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3421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0D94-CE76-400D-983B-AF6CB6D259BC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3080-C2C3-4A3D-8E02-B6972BA439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705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0D94-CE76-400D-983B-AF6CB6D259BC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3080-C2C3-4A3D-8E02-B6972BA439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2993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0D94-CE76-400D-983B-AF6CB6D259BC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3080-C2C3-4A3D-8E02-B6972BA439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6928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30D94-CE76-400D-983B-AF6CB6D259BC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3080-C2C3-4A3D-8E02-B6972BA439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8196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F:\진행중\코트라\img\배경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39408"/>
            <a:ext cx="6858000" cy="240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480969" y="9510349"/>
            <a:ext cx="350905" cy="25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7237" tIns="43619" rIns="87237" bIns="43619">
            <a:spAutoFit/>
          </a:bodyPr>
          <a:lstStyle/>
          <a:p>
            <a:pPr algn="r" latinLnBrk="0">
              <a:spcBef>
                <a:spcPct val="50000"/>
              </a:spcBef>
              <a:defRPr/>
            </a:pPr>
            <a:fld id="{0A035614-DC4D-431D-9664-8B6560530D26}" type="slidenum">
              <a:rPr lang="en-US" altLang="ko-KR" sz="1100">
                <a:solidFill>
                  <a:schemeClr val="bg1">
                    <a:lumMod val="25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pPr algn="r" latinLnBrk="0">
                <a:spcBef>
                  <a:spcPct val="50000"/>
                </a:spcBef>
                <a:defRPr/>
              </a:pPr>
              <a:t>‹#›</a:t>
            </a:fld>
            <a:endParaRPr lang="en-US" altLang="ko-KR" sz="1100" dirty="0">
              <a:solidFill>
                <a:schemeClr val="bg1">
                  <a:lumMod val="25000"/>
                </a:schemeClr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6" name="그룹 5"/>
          <p:cNvGrpSpPr/>
          <p:nvPr userDrawn="1"/>
        </p:nvGrpSpPr>
        <p:grpSpPr>
          <a:xfrm>
            <a:off x="44624" y="38454"/>
            <a:ext cx="6768752" cy="9878623"/>
            <a:chOff x="44624" y="38454"/>
            <a:chExt cx="6768752" cy="9878623"/>
          </a:xfrm>
        </p:grpSpPr>
        <p:sp>
          <p:nvSpPr>
            <p:cNvPr id="8" name="자유형 7"/>
            <p:cNvSpPr/>
            <p:nvPr/>
          </p:nvSpPr>
          <p:spPr>
            <a:xfrm>
              <a:off x="44624" y="9867548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자유형 8"/>
            <p:cNvSpPr/>
            <p:nvPr/>
          </p:nvSpPr>
          <p:spPr>
            <a:xfrm rot="16200000">
              <a:off x="187597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자유형 9"/>
            <p:cNvSpPr/>
            <p:nvPr/>
          </p:nvSpPr>
          <p:spPr>
            <a:xfrm rot="16200000">
              <a:off x="-484706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자유형 10"/>
            <p:cNvSpPr/>
            <p:nvPr/>
          </p:nvSpPr>
          <p:spPr>
            <a:xfrm>
              <a:off x="44624" y="38456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4" r:id="rId1"/>
    <p:sldLayoutId id="2147483699" r:id="rId2"/>
    <p:sldLayoutId id="2147483713" r:id="rId3"/>
    <p:sldLayoutId id="2147483700" r:id="rId4"/>
  </p:sldLayoutIdLst>
  <p:hf hd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HY헤드라인M" pitchFamily="18" charset="-127"/>
          <a:ea typeface="HY헤드라인M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HY헤드라인M" pitchFamily="18" charset="-127"/>
          <a:ea typeface="HY헤드라인M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HY헤드라인M" pitchFamily="18" charset="-127"/>
          <a:ea typeface="HY헤드라인M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HY헤드라인M" pitchFamily="18" charset="-127"/>
          <a:ea typeface="HY헤드라인M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HY헤드라인M" pitchFamily="18" charset="-127"/>
          <a:ea typeface="HY헤드라인M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HY헤드라인M" pitchFamily="18" charset="-127"/>
          <a:ea typeface="HY헤드라인M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HY헤드라인M" pitchFamily="18" charset="-127"/>
          <a:ea typeface="HY헤드라인M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latin typeface="HY헤드라인M" pitchFamily="18" charset="-127"/>
          <a:ea typeface="HY헤드라인M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2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1600">
          <a:solidFill>
            <a:schemeClr val="tx2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400">
          <a:solidFill>
            <a:schemeClr val="tx2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400">
          <a:solidFill>
            <a:schemeClr val="tx2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1400">
          <a:solidFill>
            <a:schemeClr val="tx2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1400">
          <a:solidFill>
            <a:schemeClr val="tx2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1400">
          <a:solidFill>
            <a:schemeClr val="tx2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14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0"/>
            <a:ext cx="6172200" cy="6537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30D94-CE76-400D-983B-AF6CB6D259BC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B3080-C2C3-4A3D-8E02-B6972BA439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062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0"/>
            <a:ext cx="6172200" cy="6537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5BAFF-F57D-4453-9D67-7A036CD78BDB}" type="datetimeFigureOut">
              <a:rPr lang="ko-KR" altLang="en-US" smtClean="0"/>
              <a:t>2025-02-12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F819E-0748-479E-A82E-537D56559C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3599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24" y="2253320"/>
            <a:ext cx="6819551" cy="1169551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0" tIns="0" rIns="0" bIns="0" anchor="b">
            <a:spAutoFit/>
            <a:scene3d>
              <a:camera prst="orthographicFront"/>
              <a:lightRig rig="threePt" dir="t">
                <a:rot lat="0" lon="0" rev="1200000"/>
              </a:lightRig>
            </a:scene3d>
            <a:sp3d extrusionH="57150" contourW="6350">
              <a:bevelT w="12700" h="12700"/>
              <a:bevelB w="63500" h="63500" prst="relaxedInset"/>
              <a:extrusionClr>
                <a:schemeClr val="bg1"/>
              </a:extrusionClr>
              <a:contourClr>
                <a:schemeClr val="tx1">
                  <a:lumMod val="95000"/>
                  <a:lumOff val="5000"/>
                </a:schemeClr>
              </a:contourClr>
            </a:sp3d>
          </a:bodyPr>
          <a:lstStyle/>
          <a:p>
            <a:pPr marL="180975" indent="-180975" defTabSz="975022" fontAlgn="auto" latinLnBrk="0">
              <a:spcBef>
                <a:spcPts val="500"/>
              </a:spcBef>
              <a:spcAft>
                <a:spcPts val="0"/>
              </a:spcAft>
              <a:buClr>
                <a:srgbClr val="FFFFFF">
                  <a:lumMod val="95000"/>
                </a:srgbClr>
              </a:buClr>
              <a:buSzPct val="60000"/>
              <a:defRPr/>
            </a:pPr>
            <a:r>
              <a:rPr lang="ko-KR" altLang="en-US" sz="3800" b="1" spc="-100">
                <a:solidFill>
                  <a:schemeClr val="tx2"/>
                </a:solidFill>
                <a:effectLst/>
              </a:rPr>
              <a:t>메타버스 파크 일루미네이션 콘텐츠 구축 용역 선정 평가</a:t>
            </a:r>
            <a:endParaRPr lang="en-US" altLang="ko-KR" sz="3800" b="1" spc="-10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1961655" y="8366411"/>
            <a:ext cx="2922262" cy="638930"/>
            <a:chOff x="2507344" y="5874700"/>
            <a:chExt cx="5398206" cy="748204"/>
          </a:xfrm>
        </p:grpSpPr>
        <p:pic>
          <p:nvPicPr>
            <p:cNvPr id="11" name="그림 10" descr="logo_B_1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7344" y="5874700"/>
              <a:ext cx="1315099" cy="73376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771152" y="5956136"/>
              <a:ext cx="4134398" cy="6667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2000" b="1" dirty="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한국전파진흥협회</a:t>
              </a:r>
              <a:endParaRPr lang="en-US" altLang="ko-KR" sz="2000" b="1" dirty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/>
              <a:r>
                <a:rPr lang="en-US" altLang="ko-KR" sz="1100" b="1" spc="-150" dirty="0">
                  <a:solidFill>
                    <a:schemeClr val="tx2"/>
                  </a:solidFill>
                  <a:latin typeface="HY견고딕" pitchFamily="18" charset="-127"/>
                  <a:ea typeface="HY견고딕" pitchFamily="18" charset="-127"/>
                </a:rPr>
                <a:t>Korea Radio Promotion Association</a:t>
              </a:r>
              <a:endParaRPr lang="ko-KR" altLang="en-US" sz="1100" b="1" spc="-150" dirty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880276"/>
              </p:ext>
            </p:extLst>
          </p:nvPr>
        </p:nvGraphicFramePr>
        <p:xfrm>
          <a:off x="502151" y="4899130"/>
          <a:ext cx="5835150" cy="246687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35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13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8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일     시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2024. 8. 12.(</a:t>
                      </a:r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월</a:t>
                      </a:r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r>
                        <a:rPr lang="en-US" altLang="ko-KR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700" b="1" kern="1200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14:00~15:30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장     소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층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207</a:t>
                      </a:r>
                      <a:r>
                        <a:rPr lang="ko-KR" altLang="en-US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호</a:t>
                      </a:r>
                      <a:endParaRPr lang="ko-KR" altLang="en-US" sz="1700" b="1" kern="1200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부 서 명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차세대콘텐츠진흥본부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가상융합산업</a:t>
                      </a:r>
                      <a:endParaRPr lang="en-US" altLang="ko-KR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진흥센터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연 </a:t>
                      </a:r>
                      <a:r>
                        <a:rPr lang="ko-KR" altLang="en-US" sz="1700" b="1" cap="none" spc="0" dirty="0" err="1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락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 처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윤병수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02-317-6019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3" name="그룹 22"/>
          <p:cNvGrpSpPr/>
          <p:nvPr/>
        </p:nvGrpSpPr>
        <p:grpSpPr>
          <a:xfrm>
            <a:off x="19224" y="25755"/>
            <a:ext cx="6851477" cy="9905646"/>
            <a:chOff x="44624" y="38454"/>
            <a:chExt cx="6768752" cy="9878623"/>
          </a:xfrm>
        </p:grpSpPr>
        <p:sp>
          <p:nvSpPr>
            <p:cNvPr id="24" name="자유형 23"/>
            <p:cNvSpPr/>
            <p:nvPr/>
          </p:nvSpPr>
          <p:spPr>
            <a:xfrm>
              <a:off x="44624" y="9867548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자유형 24"/>
            <p:cNvSpPr/>
            <p:nvPr/>
          </p:nvSpPr>
          <p:spPr>
            <a:xfrm rot="16200000">
              <a:off x="187597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자유형 25"/>
            <p:cNvSpPr/>
            <p:nvPr/>
          </p:nvSpPr>
          <p:spPr>
            <a:xfrm rot="16200000">
              <a:off x="-484706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자유형 26"/>
            <p:cNvSpPr/>
            <p:nvPr/>
          </p:nvSpPr>
          <p:spPr>
            <a:xfrm>
              <a:off x="44624" y="38456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0062401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1801" y="1974571"/>
            <a:ext cx="6819551" cy="1169551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0" tIns="0" rIns="0" bIns="0" anchor="b">
            <a:spAutoFit/>
            <a:scene3d>
              <a:camera prst="orthographicFront"/>
              <a:lightRig rig="threePt" dir="t">
                <a:rot lat="0" lon="0" rev="1200000"/>
              </a:lightRig>
            </a:scene3d>
            <a:sp3d extrusionH="57150" contourW="6350">
              <a:bevelT w="12700" h="12700"/>
              <a:bevelB w="63500" h="63500" prst="relaxedInset"/>
              <a:extrusionClr>
                <a:schemeClr val="bg1"/>
              </a:extrusionClr>
              <a:contourClr>
                <a:schemeClr val="tx1">
                  <a:lumMod val="95000"/>
                  <a:lumOff val="5000"/>
                </a:schemeClr>
              </a:contourClr>
            </a:sp3d>
          </a:bodyPr>
          <a:lstStyle/>
          <a:p>
            <a:pPr marL="180975" indent="-180975" defTabSz="975022" fontAlgn="auto" latinLnBrk="0">
              <a:spcBef>
                <a:spcPts val="500"/>
              </a:spcBef>
              <a:spcAft>
                <a:spcPts val="0"/>
              </a:spcAft>
              <a:buClr>
                <a:srgbClr val="FFFFFF">
                  <a:lumMod val="95000"/>
                </a:srgbClr>
              </a:buClr>
              <a:buSzPct val="60000"/>
              <a:defRPr/>
            </a:pPr>
            <a:r>
              <a:rPr lang="en-US" altLang="ko-KR" sz="3800" b="1" spc="-100" dirty="0">
                <a:solidFill>
                  <a:schemeClr val="tx2"/>
                </a:solidFill>
                <a:effectLst/>
              </a:rPr>
              <a:t>VR</a:t>
            </a:r>
            <a:r>
              <a:rPr lang="ko-KR" altLang="en-US" sz="3800" b="1" spc="-100" dirty="0">
                <a:solidFill>
                  <a:schemeClr val="tx2"/>
                </a:solidFill>
                <a:effectLst/>
              </a:rPr>
              <a:t> 메타버스 콘테스트 솔루션 선정 심사위원회 대기장소</a:t>
            </a:r>
            <a:endParaRPr lang="en-US" altLang="ko-KR" sz="3800" b="1" spc="-10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1961655" y="8366411"/>
            <a:ext cx="2922262" cy="638930"/>
            <a:chOff x="2507344" y="5874700"/>
            <a:chExt cx="5398206" cy="748204"/>
          </a:xfrm>
        </p:grpSpPr>
        <p:pic>
          <p:nvPicPr>
            <p:cNvPr id="11" name="그림 10" descr="logo_B_1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7344" y="5874700"/>
              <a:ext cx="1315099" cy="73376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771152" y="5956136"/>
              <a:ext cx="4134398" cy="6667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2000" b="1" dirty="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한국전파진흥협회</a:t>
              </a:r>
              <a:endParaRPr lang="en-US" altLang="ko-KR" sz="2000" b="1" dirty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/>
              <a:r>
                <a:rPr lang="en-US" altLang="ko-KR" sz="1100" b="1" spc="-150" dirty="0">
                  <a:solidFill>
                    <a:schemeClr val="tx2"/>
                  </a:solidFill>
                  <a:latin typeface="HY견고딕" pitchFamily="18" charset="-127"/>
                  <a:ea typeface="HY견고딕" pitchFamily="18" charset="-127"/>
                </a:rPr>
                <a:t>Korea Radio Promotion Association</a:t>
              </a:r>
              <a:endParaRPr lang="ko-KR" altLang="en-US" sz="1100" b="1" spc="-150" dirty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502151" y="4899130"/>
          <a:ext cx="5835149" cy="193500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35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5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일     시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2021. 6. 16.(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수</a:t>
                      </a:r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r>
                        <a:rPr lang="en-US" altLang="ko-KR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700" b="1" kern="1200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09:00~18:00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1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연 </a:t>
                      </a:r>
                      <a:r>
                        <a:rPr lang="ko-KR" altLang="en-US" sz="1700" b="1" cap="none" spc="0" dirty="0" err="1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락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 처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 err="1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장민승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 사원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02-317-6047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1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조성민 사원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010-5402-7524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4087165906"/>
                  </a:ext>
                </a:extLst>
              </a:tr>
            </a:tbl>
          </a:graphicData>
        </a:graphic>
      </p:graphicFrame>
      <p:grpSp>
        <p:nvGrpSpPr>
          <p:cNvPr id="23" name="그룹 22"/>
          <p:cNvGrpSpPr/>
          <p:nvPr/>
        </p:nvGrpSpPr>
        <p:grpSpPr>
          <a:xfrm>
            <a:off x="19224" y="25755"/>
            <a:ext cx="6851477" cy="9905646"/>
            <a:chOff x="44624" y="38454"/>
            <a:chExt cx="6768752" cy="9878623"/>
          </a:xfrm>
        </p:grpSpPr>
        <p:sp>
          <p:nvSpPr>
            <p:cNvPr id="24" name="자유형 23"/>
            <p:cNvSpPr/>
            <p:nvPr/>
          </p:nvSpPr>
          <p:spPr>
            <a:xfrm>
              <a:off x="44624" y="9867548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자유형 24"/>
            <p:cNvSpPr/>
            <p:nvPr/>
          </p:nvSpPr>
          <p:spPr>
            <a:xfrm rot="16200000">
              <a:off x="187597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자유형 25"/>
            <p:cNvSpPr/>
            <p:nvPr/>
          </p:nvSpPr>
          <p:spPr>
            <a:xfrm rot="16200000">
              <a:off x="-484706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자유형 26"/>
            <p:cNvSpPr/>
            <p:nvPr/>
          </p:nvSpPr>
          <p:spPr>
            <a:xfrm>
              <a:off x="44624" y="38456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399712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EB71D-C014-89A4-0C73-E05F2968C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CAE4C1-787E-DCC3-F77D-E0F3A4424E5C}"/>
              </a:ext>
            </a:extLst>
          </p:cNvPr>
          <p:cNvSpPr txBox="1"/>
          <p:nvPr/>
        </p:nvSpPr>
        <p:spPr>
          <a:xfrm>
            <a:off x="19224" y="2838096"/>
            <a:ext cx="6819551" cy="584775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0" tIns="0" rIns="0" bIns="0" anchor="b">
            <a:spAutoFit/>
            <a:scene3d>
              <a:camera prst="orthographicFront"/>
              <a:lightRig rig="threePt" dir="t">
                <a:rot lat="0" lon="0" rev="1200000"/>
              </a:lightRig>
            </a:scene3d>
            <a:sp3d extrusionH="57150" contourW="6350">
              <a:bevelT w="12700" h="12700"/>
              <a:bevelB w="63500" h="63500" prst="relaxedInset"/>
              <a:extrusionClr>
                <a:schemeClr val="bg1"/>
              </a:extrusionClr>
              <a:contourClr>
                <a:schemeClr val="tx1">
                  <a:lumMod val="95000"/>
                  <a:lumOff val="5000"/>
                </a:schemeClr>
              </a:contourClr>
            </a:sp3d>
          </a:bodyPr>
          <a:lstStyle/>
          <a:p>
            <a:pPr marL="180975" indent="-180975" defTabSz="975022" fontAlgn="auto" latinLnBrk="0">
              <a:spcBef>
                <a:spcPts val="500"/>
              </a:spcBef>
              <a:spcAft>
                <a:spcPts val="0"/>
              </a:spcAft>
              <a:buClr>
                <a:srgbClr val="FFFFFF">
                  <a:lumMod val="95000"/>
                </a:srgbClr>
              </a:buClr>
              <a:buSzPct val="60000"/>
              <a:defRPr/>
            </a:pPr>
            <a:r>
              <a:rPr lang="ko-KR" altLang="en-US" sz="3800" b="1" spc="-100">
                <a:solidFill>
                  <a:schemeClr val="tx2"/>
                </a:solidFill>
                <a:effectLst/>
              </a:rPr>
              <a:t>가상융합산업 지역협업 회의</a:t>
            </a:r>
            <a:endParaRPr lang="en-US" altLang="ko-KR" sz="3800" b="1" spc="-10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4E405DDC-2017-B0AD-6EF6-994A5C7F27F6}"/>
              </a:ext>
            </a:extLst>
          </p:cNvPr>
          <p:cNvGrpSpPr/>
          <p:nvPr/>
        </p:nvGrpSpPr>
        <p:grpSpPr>
          <a:xfrm>
            <a:off x="1961655" y="8366411"/>
            <a:ext cx="2922262" cy="638930"/>
            <a:chOff x="2507344" y="5874700"/>
            <a:chExt cx="5398206" cy="748204"/>
          </a:xfrm>
        </p:grpSpPr>
        <p:pic>
          <p:nvPicPr>
            <p:cNvPr id="11" name="그림 10" descr="logo_B_1.gif">
              <a:extLst>
                <a:ext uri="{FF2B5EF4-FFF2-40B4-BE49-F238E27FC236}">
                  <a16:creationId xmlns:a16="http://schemas.microsoft.com/office/drawing/2014/main" id="{D4F3E19D-5099-6EAA-8981-51A7E1717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7344" y="5874700"/>
              <a:ext cx="1315099" cy="73376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815227B-D2FD-DA64-3BA0-045590DF0869}"/>
                </a:ext>
              </a:extLst>
            </p:cNvPr>
            <p:cNvSpPr txBox="1"/>
            <p:nvPr/>
          </p:nvSpPr>
          <p:spPr>
            <a:xfrm>
              <a:off x="3771152" y="5956136"/>
              <a:ext cx="4134398" cy="6667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2000" b="1" dirty="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한국전파진흥협회</a:t>
              </a:r>
              <a:endParaRPr lang="en-US" altLang="ko-KR" sz="2000" b="1" dirty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/>
              <a:r>
                <a:rPr lang="en-US" altLang="ko-KR" sz="1100" b="1" spc="-150" dirty="0">
                  <a:solidFill>
                    <a:schemeClr val="tx2"/>
                  </a:solidFill>
                  <a:latin typeface="HY견고딕" pitchFamily="18" charset="-127"/>
                  <a:ea typeface="HY견고딕" pitchFamily="18" charset="-127"/>
                </a:rPr>
                <a:t>Korea Radio Promotion Association</a:t>
              </a:r>
              <a:endParaRPr lang="ko-KR" altLang="en-US" sz="1100" b="1" spc="-150" dirty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7E2CB4B3-7E8F-054B-F4DD-E6E6EB9C2A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863764"/>
              </p:ext>
            </p:extLst>
          </p:nvPr>
        </p:nvGraphicFramePr>
        <p:xfrm>
          <a:off x="502151" y="4899130"/>
          <a:ext cx="5835150" cy="246687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35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13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8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일     시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2025. 2. 12.(</a:t>
                      </a:r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수</a:t>
                      </a:r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r>
                        <a:rPr lang="en-US" altLang="ko-KR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700" b="1" kern="1200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14:00~16:00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장     소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4</a:t>
                      </a:r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층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403</a:t>
                      </a:r>
                      <a:r>
                        <a:rPr lang="ko-KR" altLang="en-US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호</a:t>
                      </a:r>
                      <a:endParaRPr lang="ko-KR" altLang="en-US" sz="1700" b="1" kern="1200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부 서 명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차세대콘텐츠진흥본부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가상융합산업</a:t>
                      </a:r>
                      <a:endParaRPr lang="en-US" altLang="ko-KR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진흥센터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연 </a:t>
                      </a:r>
                      <a:r>
                        <a:rPr lang="ko-KR" altLang="en-US" sz="1700" b="1" cap="none" spc="0" dirty="0" err="1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락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 처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조성민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02-317-6156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3" name="그룹 22">
            <a:extLst>
              <a:ext uri="{FF2B5EF4-FFF2-40B4-BE49-F238E27FC236}">
                <a16:creationId xmlns:a16="http://schemas.microsoft.com/office/drawing/2014/main" id="{74528943-0F85-B3AD-6B03-ABA44FA3F1CF}"/>
              </a:ext>
            </a:extLst>
          </p:cNvPr>
          <p:cNvGrpSpPr/>
          <p:nvPr/>
        </p:nvGrpSpPr>
        <p:grpSpPr>
          <a:xfrm>
            <a:off x="19224" y="25755"/>
            <a:ext cx="6851477" cy="9905646"/>
            <a:chOff x="44624" y="38454"/>
            <a:chExt cx="6768752" cy="9878623"/>
          </a:xfrm>
        </p:grpSpPr>
        <p:sp>
          <p:nvSpPr>
            <p:cNvPr id="24" name="자유형 23">
              <a:extLst>
                <a:ext uri="{FF2B5EF4-FFF2-40B4-BE49-F238E27FC236}">
                  <a16:creationId xmlns:a16="http://schemas.microsoft.com/office/drawing/2014/main" id="{C4748092-71E6-F5A5-52BB-CD999E03A160}"/>
                </a:ext>
              </a:extLst>
            </p:cNvPr>
            <p:cNvSpPr/>
            <p:nvPr/>
          </p:nvSpPr>
          <p:spPr>
            <a:xfrm>
              <a:off x="44624" y="9867548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자유형 24">
              <a:extLst>
                <a:ext uri="{FF2B5EF4-FFF2-40B4-BE49-F238E27FC236}">
                  <a16:creationId xmlns:a16="http://schemas.microsoft.com/office/drawing/2014/main" id="{C195A739-FC78-C257-2EA3-10DEEE850B45}"/>
                </a:ext>
              </a:extLst>
            </p:cNvPr>
            <p:cNvSpPr/>
            <p:nvPr/>
          </p:nvSpPr>
          <p:spPr>
            <a:xfrm rot="16200000">
              <a:off x="187597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자유형 25">
              <a:extLst>
                <a:ext uri="{FF2B5EF4-FFF2-40B4-BE49-F238E27FC236}">
                  <a16:creationId xmlns:a16="http://schemas.microsoft.com/office/drawing/2014/main" id="{9F96FFAC-276E-222A-BD7D-6B66CAFEE52C}"/>
                </a:ext>
              </a:extLst>
            </p:cNvPr>
            <p:cNvSpPr/>
            <p:nvPr/>
          </p:nvSpPr>
          <p:spPr>
            <a:xfrm rot="16200000">
              <a:off x="-484706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자유형 26">
              <a:extLst>
                <a:ext uri="{FF2B5EF4-FFF2-40B4-BE49-F238E27FC236}">
                  <a16:creationId xmlns:a16="http://schemas.microsoft.com/office/drawing/2014/main" id="{27DB7137-BCD4-E130-4917-BD4F239B09EA}"/>
                </a:ext>
              </a:extLst>
            </p:cNvPr>
            <p:cNvSpPr/>
            <p:nvPr/>
          </p:nvSpPr>
          <p:spPr>
            <a:xfrm>
              <a:off x="44624" y="38456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170118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24" y="1668545"/>
            <a:ext cx="6819551" cy="1754326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0" tIns="0" rIns="0" bIns="0" anchor="b">
            <a:spAutoFit/>
            <a:scene3d>
              <a:camera prst="orthographicFront"/>
              <a:lightRig rig="threePt" dir="t">
                <a:rot lat="0" lon="0" rev="1200000"/>
              </a:lightRig>
            </a:scene3d>
            <a:sp3d extrusionH="57150" contourW="6350">
              <a:bevelT w="12700" h="12700"/>
              <a:bevelB w="63500" h="63500" prst="relaxedInset"/>
              <a:extrusionClr>
                <a:schemeClr val="bg1"/>
              </a:extrusionClr>
              <a:contourClr>
                <a:schemeClr val="tx1">
                  <a:lumMod val="95000"/>
                  <a:lumOff val="5000"/>
                </a:schemeClr>
              </a:contourClr>
            </a:sp3d>
          </a:bodyPr>
          <a:lstStyle/>
          <a:p>
            <a:pPr marL="180975" indent="-180975" defTabSz="975022" fontAlgn="auto" latinLnBrk="0">
              <a:spcBef>
                <a:spcPts val="500"/>
              </a:spcBef>
              <a:spcAft>
                <a:spcPts val="0"/>
              </a:spcAft>
              <a:buClr>
                <a:srgbClr val="FFFFFF">
                  <a:lumMod val="95000"/>
                </a:srgbClr>
              </a:buClr>
              <a:buSzPct val="60000"/>
              <a:defRPr/>
            </a:pPr>
            <a:r>
              <a:rPr lang="ko-KR" altLang="en-US" sz="3800" b="1" spc="-100">
                <a:solidFill>
                  <a:schemeClr val="tx2"/>
                </a:solidFill>
                <a:effectLst/>
              </a:rPr>
              <a:t>메타버스 파크 일루미네이션 콘텐츠 구축 용역 선정 평가 장소 변경 안내</a:t>
            </a:r>
            <a:endParaRPr lang="en-US" altLang="ko-KR" sz="3800" b="1" spc="-10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1961655" y="8366411"/>
            <a:ext cx="2922262" cy="638930"/>
            <a:chOff x="2507344" y="5874700"/>
            <a:chExt cx="5398206" cy="748204"/>
          </a:xfrm>
        </p:grpSpPr>
        <p:pic>
          <p:nvPicPr>
            <p:cNvPr id="11" name="그림 10" descr="logo_B_1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7344" y="5874700"/>
              <a:ext cx="1315099" cy="73376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771152" y="5956136"/>
              <a:ext cx="4134398" cy="6667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2000" b="1" dirty="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한국전파진흥협회</a:t>
              </a:r>
              <a:endParaRPr lang="en-US" altLang="ko-KR" sz="2000" b="1" dirty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/>
              <a:r>
                <a:rPr lang="en-US" altLang="ko-KR" sz="1100" b="1" spc="-150" dirty="0">
                  <a:solidFill>
                    <a:schemeClr val="tx2"/>
                  </a:solidFill>
                  <a:latin typeface="HY견고딕" pitchFamily="18" charset="-127"/>
                  <a:ea typeface="HY견고딕" pitchFamily="18" charset="-127"/>
                </a:rPr>
                <a:t>Korea Radio Promotion Association</a:t>
              </a:r>
              <a:endParaRPr lang="ko-KR" altLang="en-US" sz="1100" b="1" spc="-150" dirty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783539"/>
              </p:ext>
            </p:extLst>
          </p:nvPr>
        </p:nvGraphicFramePr>
        <p:xfrm>
          <a:off x="502151" y="4899130"/>
          <a:ext cx="5835150" cy="246687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35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13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8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일     시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2024. 8. 12.(</a:t>
                      </a:r>
                      <a:r>
                        <a:rPr lang="ko-KR" altLang="en-US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월</a:t>
                      </a:r>
                      <a:r>
                        <a:rPr lang="en-US" altLang="ko-KR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) </a:t>
                      </a:r>
                      <a:endParaRPr lang="ko-KR" altLang="en-US" sz="1700" b="1" kern="1200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14:00~15:30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</a:rPr>
                        <a:t>장     소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</a:rPr>
                        <a:t>기존</a:t>
                      </a:r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</a:rPr>
                        <a:t>) 3</a:t>
                      </a:r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</a:rPr>
                        <a:t>층 </a:t>
                      </a:r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</a:rPr>
                        <a:t>306</a:t>
                      </a:r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</a:rPr>
                        <a:t>호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rgbClr val="FF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rgbClr val="FF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rgbClr val="FF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변경</a:t>
                      </a:r>
                      <a:r>
                        <a:rPr lang="en-US" altLang="ko-KR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rgbClr val="FF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) 2</a:t>
                      </a:r>
                      <a:r>
                        <a:rPr lang="ko-KR" altLang="en-US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rgbClr val="FF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층 </a:t>
                      </a:r>
                      <a:r>
                        <a:rPr lang="en-US" altLang="ko-KR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rgbClr val="FF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207</a:t>
                      </a:r>
                      <a:r>
                        <a:rPr lang="ko-KR" altLang="en-US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rgbClr val="FF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호</a:t>
                      </a:r>
                      <a:endParaRPr lang="ko-KR" altLang="en-US" sz="1700" b="1" kern="1200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rgbClr val="FF0000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부 서 명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차세대콘텐츠진흥본부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가상융합산업</a:t>
                      </a:r>
                      <a:endParaRPr lang="en-US" altLang="ko-KR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진흥센터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연 </a:t>
                      </a:r>
                      <a:r>
                        <a:rPr lang="ko-KR" altLang="en-US" sz="1700" b="1" cap="none" spc="0" dirty="0" err="1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락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 처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윤병수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02-317-6019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3" name="그룹 22"/>
          <p:cNvGrpSpPr/>
          <p:nvPr/>
        </p:nvGrpSpPr>
        <p:grpSpPr>
          <a:xfrm>
            <a:off x="19224" y="25755"/>
            <a:ext cx="6851477" cy="9905646"/>
            <a:chOff x="44624" y="38454"/>
            <a:chExt cx="6768752" cy="9878623"/>
          </a:xfrm>
        </p:grpSpPr>
        <p:sp>
          <p:nvSpPr>
            <p:cNvPr id="24" name="자유형 23"/>
            <p:cNvSpPr/>
            <p:nvPr/>
          </p:nvSpPr>
          <p:spPr>
            <a:xfrm>
              <a:off x="44624" y="9867548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자유형 24"/>
            <p:cNvSpPr/>
            <p:nvPr/>
          </p:nvSpPr>
          <p:spPr>
            <a:xfrm rot="16200000">
              <a:off x="187597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자유형 25"/>
            <p:cNvSpPr/>
            <p:nvPr/>
          </p:nvSpPr>
          <p:spPr>
            <a:xfrm rot="16200000">
              <a:off x="-484706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자유형 26"/>
            <p:cNvSpPr/>
            <p:nvPr/>
          </p:nvSpPr>
          <p:spPr>
            <a:xfrm>
              <a:off x="44624" y="38456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310921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24" y="1760878"/>
            <a:ext cx="6819551" cy="1661993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0" tIns="0" rIns="0" bIns="0" anchor="b">
            <a:spAutoFit/>
            <a:scene3d>
              <a:camera prst="orthographicFront"/>
              <a:lightRig rig="threePt" dir="t">
                <a:rot lat="0" lon="0" rev="1200000"/>
              </a:lightRig>
            </a:scene3d>
            <a:sp3d extrusionH="57150" contourW="6350">
              <a:bevelT w="12700" h="12700"/>
              <a:bevelB w="63500" h="63500" prst="relaxedInset"/>
              <a:extrusionClr>
                <a:schemeClr val="bg1"/>
              </a:extrusionClr>
              <a:contourClr>
                <a:schemeClr val="tx1">
                  <a:lumMod val="95000"/>
                  <a:lumOff val="5000"/>
                </a:schemeClr>
              </a:contourClr>
            </a:sp3d>
          </a:bodyPr>
          <a:lstStyle/>
          <a:p>
            <a:pPr marL="180975" indent="-180975" defTabSz="975022" fontAlgn="auto" latinLnBrk="0">
              <a:spcBef>
                <a:spcPts val="500"/>
              </a:spcBef>
              <a:spcAft>
                <a:spcPts val="0"/>
              </a:spcAft>
              <a:buClr>
                <a:srgbClr val="FFFFFF">
                  <a:lumMod val="95000"/>
                </a:srgbClr>
              </a:buClr>
              <a:buSzPct val="60000"/>
              <a:defRPr/>
            </a:pPr>
            <a:r>
              <a:rPr lang="ko-KR" altLang="en-US" sz="5400" b="1" spc="-100">
                <a:solidFill>
                  <a:schemeClr val="tx2"/>
                </a:solidFill>
                <a:effectLst/>
              </a:rPr>
              <a:t>한국전자파학회 </a:t>
            </a:r>
            <a:br>
              <a:rPr lang="en-US" altLang="ko-KR" sz="5400" b="1" spc="-100">
                <a:solidFill>
                  <a:schemeClr val="tx2"/>
                </a:solidFill>
                <a:effectLst/>
              </a:rPr>
            </a:br>
            <a:r>
              <a:rPr lang="ko-KR" altLang="en-US" sz="5400" b="1" spc="-100">
                <a:solidFill>
                  <a:schemeClr val="tx2"/>
                </a:solidFill>
                <a:effectLst/>
              </a:rPr>
              <a:t>회장단 간담회</a:t>
            </a:r>
            <a:endParaRPr lang="en-US" altLang="ko-KR" sz="5400" b="1" spc="-100">
              <a:solidFill>
                <a:schemeClr val="tx2"/>
              </a:solidFill>
              <a:effectLst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1961655" y="8366411"/>
            <a:ext cx="2922262" cy="638930"/>
            <a:chOff x="2507344" y="5874700"/>
            <a:chExt cx="5398206" cy="748204"/>
          </a:xfrm>
        </p:grpSpPr>
        <p:pic>
          <p:nvPicPr>
            <p:cNvPr id="11" name="그림 10" descr="logo_B_1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7344" y="5874700"/>
              <a:ext cx="1315099" cy="73376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771152" y="5956136"/>
              <a:ext cx="4134398" cy="6667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2000" b="1" dirty="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한국전파진흥협회</a:t>
              </a:r>
              <a:endParaRPr lang="en-US" altLang="ko-KR" sz="2000" b="1" dirty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/>
              <a:r>
                <a:rPr lang="en-US" altLang="ko-KR" sz="1100" b="1" spc="-150" dirty="0">
                  <a:solidFill>
                    <a:schemeClr val="tx2"/>
                  </a:solidFill>
                  <a:latin typeface="HY견고딕" pitchFamily="18" charset="-127"/>
                  <a:ea typeface="HY견고딕" pitchFamily="18" charset="-127"/>
                </a:rPr>
                <a:t>Korea Radio Promotion Association</a:t>
              </a:r>
              <a:endParaRPr lang="ko-KR" altLang="en-US" sz="1100" b="1" spc="-150" dirty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655272"/>
              </p:ext>
            </p:extLst>
          </p:nvPr>
        </p:nvGraphicFramePr>
        <p:xfrm>
          <a:off x="502151" y="4899130"/>
          <a:ext cx="5835150" cy="246687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35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13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8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일     시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2023. 1. 18.(</a:t>
                      </a:r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수</a:t>
                      </a:r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r>
                        <a:rPr lang="en-US" altLang="ko-KR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700" b="1" kern="1200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14:00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장     소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4</a:t>
                      </a:r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층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kern="1200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세미나실</a:t>
                      </a:r>
                      <a:endParaRPr lang="ko-KR" altLang="en-US" sz="1700" b="1" kern="1200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부 서 명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경영기획본부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대외협력팀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연 </a:t>
                      </a:r>
                      <a:r>
                        <a:rPr lang="ko-KR" altLang="en-US" sz="1700" b="1" cap="none" spc="0" dirty="0" err="1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락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 처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이학수 팀장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02-317-6120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3" name="그룹 22"/>
          <p:cNvGrpSpPr/>
          <p:nvPr/>
        </p:nvGrpSpPr>
        <p:grpSpPr>
          <a:xfrm>
            <a:off x="19224" y="25755"/>
            <a:ext cx="6851477" cy="9905646"/>
            <a:chOff x="44624" y="38454"/>
            <a:chExt cx="6768752" cy="9878623"/>
          </a:xfrm>
        </p:grpSpPr>
        <p:sp>
          <p:nvSpPr>
            <p:cNvPr id="24" name="자유형 23"/>
            <p:cNvSpPr/>
            <p:nvPr/>
          </p:nvSpPr>
          <p:spPr>
            <a:xfrm>
              <a:off x="44624" y="9867548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자유형 24"/>
            <p:cNvSpPr/>
            <p:nvPr/>
          </p:nvSpPr>
          <p:spPr>
            <a:xfrm rot="16200000">
              <a:off x="187597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자유형 25"/>
            <p:cNvSpPr/>
            <p:nvPr/>
          </p:nvSpPr>
          <p:spPr>
            <a:xfrm rot="16200000">
              <a:off x="-484706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자유형 26"/>
            <p:cNvSpPr/>
            <p:nvPr/>
          </p:nvSpPr>
          <p:spPr>
            <a:xfrm>
              <a:off x="44624" y="38456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846268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1801" y="1602674"/>
            <a:ext cx="6819551" cy="1541448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0" tIns="0" rIns="0" bIns="0" anchor="b">
            <a:spAutoFit/>
            <a:scene3d>
              <a:camera prst="orthographicFront"/>
              <a:lightRig rig="threePt" dir="t">
                <a:rot lat="0" lon="0" rev="1200000"/>
              </a:lightRig>
            </a:scene3d>
            <a:sp3d extrusionH="57150" contourW="6350">
              <a:bevelT w="12700" h="12700"/>
              <a:bevelB w="63500" h="63500" prst="relaxedInset"/>
              <a:extrusionClr>
                <a:schemeClr val="bg1"/>
              </a:extrusionClr>
              <a:contourClr>
                <a:schemeClr val="tx1">
                  <a:lumMod val="95000"/>
                  <a:lumOff val="5000"/>
                </a:schemeClr>
              </a:contourClr>
            </a:sp3d>
          </a:bodyPr>
          <a:lstStyle/>
          <a:p>
            <a:pPr marL="180975" indent="-180975" defTabSz="975022" fontAlgn="auto" latinLnBrk="0">
              <a:spcBef>
                <a:spcPts val="500"/>
              </a:spcBef>
              <a:spcAft>
                <a:spcPts val="0"/>
              </a:spcAft>
              <a:buClr>
                <a:srgbClr val="FFFFFF">
                  <a:lumMod val="95000"/>
                </a:srgbClr>
              </a:buClr>
              <a:buSzPct val="60000"/>
              <a:defRPr/>
            </a:pPr>
            <a:r>
              <a:rPr lang="ko-KR" altLang="en-US" sz="3200" b="1" spc="-100">
                <a:solidFill>
                  <a:schemeClr val="tx2"/>
                </a:solidFill>
                <a:effectLst/>
              </a:rPr>
              <a:t>스마트 융복합 멀티플렉스</a:t>
            </a:r>
            <a:endParaRPr lang="en-US" altLang="ko-KR" sz="3200" b="1" spc="-100">
              <a:solidFill>
                <a:schemeClr val="tx2"/>
              </a:solidFill>
              <a:effectLst/>
            </a:endParaRPr>
          </a:p>
          <a:p>
            <a:pPr marL="180975" indent="-180975" defTabSz="975022" fontAlgn="auto" latinLnBrk="0">
              <a:spcBef>
                <a:spcPts val="500"/>
              </a:spcBef>
              <a:spcAft>
                <a:spcPts val="0"/>
              </a:spcAft>
              <a:buClr>
                <a:srgbClr val="FFFFFF">
                  <a:lumMod val="95000"/>
                </a:srgbClr>
              </a:buClr>
              <a:buSzPct val="60000"/>
              <a:defRPr/>
            </a:pPr>
            <a:r>
              <a:rPr lang="ko-KR" altLang="en-US" sz="3200" b="1" spc="-100">
                <a:solidFill>
                  <a:schemeClr val="tx2"/>
                </a:solidFill>
                <a:effectLst/>
              </a:rPr>
              <a:t>전시</a:t>
            </a:r>
            <a:r>
              <a:rPr lang="en-US" altLang="ko-KR" sz="3200" b="1" spc="-100">
                <a:solidFill>
                  <a:schemeClr val="tx2"/>
                </a:solidFill>
                <a:effectLst/>
              </a:rPr>
              <a:t>·</a:t>
            </a:r>
            <a:r>
              <a:rPr lang="ko-KR" altLang="en-US" sz="3200" b="1" spc="-100">
                <a:solidFill>
                  <a:schemeClr val="tx2"/>
                </a:solidFill>
                <a:effectLst/>
              </a:rPr>
              <a:t>체험 실시설계 및 제작</a:t>
            </a:r>
            <a:r>
              <a:rPr lang="en-US" altLang="ko-KR" sz="3200" b="1" spc="-100">
                <a:solidFill>
                  <a:schemeClr val="tx2"/>
                </a:solidFill>
                <a:effectLst/>
              </a:rPr>
              <a:t>·</a:t>
            </a:r>
            <a:r>
              <a:rPr lang="ko-KR" altLang="en-US" sz="3200" b="1" spc="-100">
                <a:solidFill>
                  <a:schemeClr val="tx2"/>
                </a:solidFill>
                <a:effectLst/>
              </a:rPr>
              <a:t>설치 전문가 선정 평가위원회</a:t>
            </a:r>
            <a:endParaRPr lang="en-US" altLang="ko-KR" sz="3200" b="1" spc="-10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1961655" y="8366411"/>
            <a:ext cx="2922262" cy="638930"/>
            <a:chOff x="2507344" y="5874700"/>
            <a:chExt cx="5398206" cy="748204"/>
          </a:xfrm>
        </p:grpSpPr>
        <p:pic>
          <p:nvPicPr>
            <p:cNvPr id="11" name="그림 10" descr="logo_B_1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7344" y="5874700"/>
              <a:ext cx="1315099" cy="73376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771152" y="5956136"/>
              <a:ext cx="4134398" cy="6667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2000" b="1" dirty="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한국전파진흥협회</a:t>
              </a:r>
              <a:endParaRPr lang="en-US" altLang="ko-KR" sz="2000" b="1" dirty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/>
              <a:r>
                <a:rPr lang="en-US" altLang="ko-KR" sz="1100" b="1" spc="-150" dirty="0">
                  <a:solidFill>
                    <a:schemeClr val="tx2"/>
                  </a:solidFill>
                  <a:latin typeface="HY견고딕" pitchFamily="18" charset="-127"/>
                  <a:ea typeface="HY견고딕" pitchFamily="18" charset="-127"/>
                </a:rPr>
                <a:t>Korea Radio Promotion Association</a:t>
              </a:r>
              <a:endParaRPr lang="ko-KR" altLang="en-US" sz="1100" b="1" spc="-150" dirty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369858"/>
              </p:ext>
            </p:extLst>
          </p:nvPr>
        </p:nvGraphicFramePr>
        <p:xfrm>
          <a:off x="502151" y="4899130"/>
          <a:ext cx="5835149" cy="246687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35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1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8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일     시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2022. </a:t>
                      </a:r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4</a:t>
                      </a:r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. 2</a:t>
                      </a:r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7</a:t>
                      </a:r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.(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수</a:t>
                      </a:r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r>
                        <a:rPr lang="en-US" altLang="ko-KR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700" b="1" kern="1200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14:00~15:00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장     소</a:t>
                      </a:r>
                    </a:p>
                  </a:txBody>
                  <a:tcPr marT="19500" marB="49530"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4</a:t>
                      </a:r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층 세미나실</a:t>
                      </a:r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(403</a:t>
                      </a:r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호</a:t>
                      </a:r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700" b="1" kern="1200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부 서 명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차세대미디어진흥본부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가상융합산업</a:t>
                      </a:r>
                      <a:endParaRPr lang="en-US" altLang="ko-KR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진흥센터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연 </a:t>
                      </a:r>
                      <a:r>
                        <a:rPr lang="ko-KR" altLang="en-US" sz="1700" b="1" cap="none" spc="0" dirty="0" err="1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락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 처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조성민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02-317-6156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3" name="그룹 22"/>
          <p:cNvGrpSpPr/>
          <p:nvPr/>
        </p:nvGrpSpPr>
        <p:grpSpPr>
          <a:xfrm>
            <a:off x="19224" y="25755"/>
            <a:ext cx="6851477" cy="9905646"/>
            <a:chOff x="44624" y="38454"/>
            <a:chExt cx="6768752" cy="9878623"/>
          </a:xfrm>
        </p:grpSpPr>
        <p:sp>
          <p:nvSpPr>
            <p:cNvPr id="24" name="자유형 23"/>
            <p:cNvSpPr/>
            <p:nvPr/>
          </p:nvSpPr>
          <p:spPr>
            <a:xfrm>
              <a:off x="44624" y="9867548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자유형 24"/>
            <p:cNvSpPr/>
            <p:nvPr/>
          </p:nvSpPr>
          <p:spPr>
            <a:xfrm rot="16200000">
              <a:off x="187597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자유형 25"/>
            <p:cNvSpPr/>
            <p:nvPr/>
          </p:nvSpPr>
          <p:spPr>
            <a:xfrm rot="16200000">
              <a:off x="-484706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자유형 26"/>
            <p:cNvSpPr/>
            <p:nvPr/>
          </p:nvSpPr>
          <p:spPr>
            <a:xfrm>
              <a:off x="44624" y="38456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307580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1801" y="1974571"/>
            <a:ext cx="6819551" cy="1169551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0" tIns="0" rIns="0" bIns="0" anchor="b">
            <a:spAutoFit/>
            <a:scene3d>
              <a:camera prst="orthographicFront"/>
              <a:lightRig rig="threePt" dir="t">
                <a:rot lat="0" lon="0" rev="1200000"/>
              </a:lightRig>
            </a:scene3d>
            <a:sp3d extrusionH="57150" contourW="6350">
              <a:bevelT w="12700" h="12700"/>
              <a:bevelB w="63500" h="63500" prst="relaxedInset"/>
              <a:extrusionClr>
                <a:schemeClr val="bg1"/>
              </a:extrusionClr>
              <a:contourClr>
                <a:schemeClr val="tx1">
                  <a:lumMod val="95000"/>
                  <a:lumOff val="5000"/>
                </a:schemeClr>
              </a:contourClr>
            </a:sp3d>
          </a:bodyPr>
          <a:lstStyle/>
          <a:p>
            <a:pPr marL="180975" indent="-180975" defTabSz="975022" fontAlgn="auto" latinLnBrk="0">
              <a:spcBef>
                <a:spcPts val="500"/>
              </a:spcBef>
              <a:spcAft>
                <a:spcPts val="0"/>
              </a:spcAft>
              <a:buClr>
                <a:srgbClr val="FFFFFF">
                  <a:lumMod val="95000"/>
                </a:srgbClr>
              </a:buClr>
              <a:buSzPct val="60000"/>
              <a:defRPr/>
            </a:pPr>
            <a:r>
              <a:rPr lang="en-US" altLang="ko-KR" sz="3800" b="1" spc="-100" dirty="0">
                <a:solidFill>
                  <a:schemeClr val="tx2"/>
                </a:solidFill>
                <a:effectLst/>
              </a:rPr>
              <a:t>VR</a:t>
            </a:r>
            <a:r>
              <a:rPr lang="ko-KR" altLang="en-US" sz="3800" b="1" spc="-100" dirty="0">
                <a:solidFill>
                  <a:schemeClr val="tx2"/>
                </a:solidFill>
                <a:effectLst/>
              </a:rPr>
              <a:t> 메타버스 콘테스트 솔루션 선정 심사위원회</a:t>
            </a:r>
            <a:endParaRPr lang="en-US" altLang="ko-KR" sz="3800" b="1" spc="-10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1961655" y="8366411"/>
            <a:ext cx="2922262" cy="638930"/>
            <a:chOff x="2507344" y="5874700"/>
            <a:chExt cx="5398206" cy="748204"/>
          </a:xfrm>
        </p:grpSpPr>
        <p:pic>
          <p:nvPicPr>
            <p:cNvPr id="11" name="그림 10" descr="logo_B_1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7344" y="5874700"/>
              <a:ext cx="1315099" cy="73376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771152" y="5956136"/>
              <a:ext cx="4134398" cy="6667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2000" b="1" dirty="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한국전파진흥협회</a:t>
              </a:r>
              <a:endParaRPr lang="en-US" altLang="ko-KR" sz="2000" b="1" dirty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/>
              <a:r>
                <a:rPr lang="en-US" altLang="ko-KR" sz="1100" b="1" spc="-150" dirty="0">
                  <a:solidFill>
                    <a:schemeClr val="tx2"/>
                  </a:solidFill>
                  <a:latin typeface="HY견고딕" pitchFamily="18" charset="-127"/>
                  <a:ea typeface="HY견고딕" pitchFamily="18" charset="-127"/>
                </a:rPr>
                <a:t>Korea Radio Promotion Association</a:t>
              </a:r>
              <a:endParaRPr lang="ko-KR" altLang="en-US" sz="1100" b="1" spc="-150" dirty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502151" y="4899130"/>
          <a:ext cx="5835149" cy="246687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35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1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8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일     시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2021. 6. 16.(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수</a:t>
                      </a:r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r>
                        <a:rPr lang="en-US" altLang="ko-KR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700" b="1" kern="1200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09:00~18:00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장     소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4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층 세미나실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403</a:t>
                      </a:r>
                      <a:r>
                        <a:rPr lang="ko-KR" altLang="en-US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호</a:t>
                      </a: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부 서 명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차세대미디어진흥본부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가상융합산업</a:t>
                      </a:r>
                      <a:endParaRPr lang="en-US" altLang="ko-KR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진흥센터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연 </a:t>
                      </a:r>
                      <a:r>
                        <a:rPr lang="ko-KR" altLang="en-US" sz="1700" b="1" cap="none" spc="0" dirty="0" err="1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락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 처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 err="1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장용선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 과장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02-317-6094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3" name="그룹 22"/>
          <p:cNvGrpSpPr/>
          <p:nvPr/>
        </p:nvGrpSpPr>
        <p:grpSpPr>
          <a:xfrm>
            <a:off x="19224" y="25755"/>
            <a:ext cx="6851477" cy="9905646"/>
            <a:chOff x="44624" y="38454"/>
            <a:chExt cx="6768752" cy="9878623"/>
          </a:xfrm>
        </p:grpSpPr>
        <p:sp>
          <p:nvSpPr>
            <p:cNvPr id="24" name="자유형 23"/>
            <p:cNvSpPr/>
            <p:nvPr/>
          </p:nvSpPr>
          <p:spPr>
            <a:xfrm>
              <a:off x="44624" y="9867548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자유형 24"/>
            <p:cNvSpPr/>
            <p:nvPr/>
          </p:nvSpPr>
          <p:spPr>
            <a:xfrm rot="16200000">
              <a:off x="187597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자유형 25"/>
            <p:cNvSpPr/>
            <p:nvPr/>
          </p:nvSpPr>
          <p:spPr>
            <a:xfrm rot="16200000">
              <a:off x="-484706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자유형 26"/>
            <p:cNvSpPr/>
            <p:nvPr/>
          </p:nvSpPr>
          <p:spPr>
            <a:xfrm>
              <a:off x="44624" y="38456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416314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1801" y="1974571"/>
            <a:ext cx="6819551" cy="1169551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0" tIns="0" rIns="0" bIns="0" anchor="b">
            <a:spAutoFit/>
            <a:scene3d>
              <a:camera prst="orthographicFront"/>
              <a:lightRig rig="threePt" dir="t">
                <a:rot lat="0" lon="0" rev="1200000"/>
              </a:lightRig>
            </a:scene3d>
            <a:sp3d extrusionH="57150" contourW="6350">
              <a:bevelT w="12700" h="12700"/>
              <a:bevelB w="63500" h="63500" prst="relaxedInset"/>
              <a:extrusionClr>
                <a:schemeClr val="bg1"/>
              </a:extrusionClr>
              <a:contourClr>
                <a:schemeClr val="tx1">
                  <a:lumMod val="95000"/>
                  <a:lumOff val="5000"/>
                </a:schemeClr>
              </a:contourClr>
            </a:sp3d>
          </a:bodyPr>
          <a:lstStyle/>
          <a:p>
            <a:pPr marL="180975" indent="-180975" defTabSz="975022" fontAlgn="auto" latinLnBrk="0">
              <a:spcBef>
                <a:spcPts val="500"/>
              </a:spcBef>
              <a:spcAft>
                <a:spcPts val="0"/>
              </a:spcAft>
              <a:buClr>
                <a:srgbClr val="FFFFFF">
                  <a:lumMod val="95000"/>
                </a:srgbClr>
              </a:buClr>
              <a:buSzPct val="60000"/>
              <a:defRPr/>
            </a:pPr>
            <a:r>
              <a:rPr lang="en-US" altLang="ko-KR" sz="3800" b="1" spc="-100" dirty="0">
                <a:solidFill>
                  <a:schemeClr val="tx2"/>
                </a:solidFill>
                <a:effectLst/>
              </a:rPr>
              <a:t>VR</a:t>
            </a:r>
            <a:r>
              <a:rPr lang="ko-KR" altLang="en-US" sz="3800" b="1" spc="-100" dirty="0">
                <a:solidFill>
                  <a:schemeClr val="tx2"/>
                </a:solidFill>
                <a:effectLst/>
              </a:rPr>
              <a:t> 메타버스 콘테스트 솔루션 선정 심사위원회 대기장소</a:t>
            </a:r>
            <a:endParaRPr lang="en-US" altLang="ko-KR" sz="3800" b="1" spc="-10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1961655" y="8366411"/>
            <a:ext cx="2922262" cy="638930"/>
            <a:chOff x="2507344" y="5874700"/>
            <a:chExt cx="5398206" cy="748204"/>
          </a:xfrm>
        </p:grpSpPr>
        <p:pic>
          <p:nvPicPr>
            <p:cNvPr id="11" name="그림 10" descr="logo_B_1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7344" y="5874700"/>
              <a:ext cx="1315099" cy="73376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771152" y="5956136"/>
              <a:ext cx="4134398" cy="6667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2000" b="1" dirty="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한국전파진흥협회</a:t>
              </a:r>
              <a:endParaRPr lang="en-US" altLang="ko-KR" sz="2000" b="1" dirty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/>
              <a:r>
                <a:rPr lang="en-US" altLang="ko-KR" sz="1100" b="1" spc="-150" dirty="0">
                  <a:solidFill>
                    <a:schemeClr val="tx2"/>
                  </a:solidFill>
                  <a:latin typeface="HY견고딕" pitchFamily="18" charset="-127"/>
                  <a:ea typeface="HY견고딕" pitchFamily="18" charset="-127"/>
                </a:rPr>
                <a:t>Korea Radio Promotion Association</a:t>
              </a:r>
              <a:endParaRPr lang="ko-KR" altLang="en-US" sz="1100" b="1" spc="-150" dirty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502151" y="4899130"/>
          <a:ext cx="5835149" cy="246687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35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1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8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일     시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2021. 6. 16.(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수</a:t>
                      </a:r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r>
                        <a:rPr lang="en-US" altLang="ko-KR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700" b="1" kern="1200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09:00~18:00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장     소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4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층 세미나실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403</a:t>
                      </a:r>
                      <a:r>
                        <a:rPr lang="ko-KR" altLang="en-US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호</a:t>
                      </a: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부 서 명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차세대미디어진흥본부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가상융합산업</a:t>
                      </a:r>
                      <a:endParaRPr lang="en-US" altLang="ko-KR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진흥센터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연 </a:t>
                      </a:r>
                      <a:r>
                        <a:rPr lang="ko-KR" altLang="en-US" sz="1700" b="1" cap="none" spc="0" dirty="0" err="1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락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 처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 err="1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장용선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 과장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02-317-6094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3" name="그룹 22"/>
          <p:cNvGrpSpPr/>
          <p:nvPr/>
        </p:nvGrpSpPr>
        <p:grpSpPr>
          <a:xfrm>
            <a:off x="19224" y="25755"/>
            <a:ext cx="6851477" cy="9905646"/>
            <a:chOff x="44624" y="38454"/>
            <a:chExt cx="6768752" cy="9878623"/>
          </a:xfrm>
        </p:grpSpPr>
        <p:sp>
          <p:nvSpPr>
            <p:cNvPr id="24" name="자유형 23"/>
            <p:cNvSpPr/>
            <p:nvPr/>
          </p:nvSpPr>
          <p:spPr>
            <a:xfrm>
              <a:off x="44624" y="9867548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자유형 24"/>
            <p:cNvSpPr/>
            <p:nvPr/>
          </p:nvSpPr>
          <p:spPr>
            <a:xfrm rot="16200000">
              <a:off x="187597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자유형 25"/>
            <p:cNvSpPr/>
            <p:nvPr/>
          </p:nvSpPr>
          <p:spPr>
            <a:xfrm rot="16200000">
              <a:off x="-484706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자유형 26"/>
            <p:cNvSpPr/>
            <p:nvPr/>
          </p:nvSpPr>
          <p:spPr>
            <a:xfrm>
              <a:off x="44624" y="38456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44626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1801" y="1974571"/>
            <a:ext cx="6819551" cy="1169551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0" tIns="0" rIns="0" bIns="0" anchor="b">
            <a:spAutoFit/>
            <a:scene3d>
              <a:camera prst="orthographicFront"/>
              <a:lightRig rig="threePt" dir="t">
                <a:rot lat="0" lon="0" rev="1200000"/>
              </a:lightRig>
            </a:scene3d>
            <a:sp3d extrusionH="57150" contourW="6350">
              <a:bevelT w="12700" h="12700"/>
              <a:bevelB w="63500" h="63500" prst="relaxedInset"/>
              <a:extrusionClr>
                <a:schemeClr val="bg1"/>
              </a:extrusionClr>
              <a:contourClr>
                <a:schemeClr val="tx1">
                  <a:lumMod val="95000"/>
                  <a:lumOff val="5000"/>
                </a:schemeClr>
              </a:contourClr>
            </a:sp3d>
          </a:bodyPr>
          <a:lstStyle/>
          <a:p>
            <a:pPr marL="180975" indent="-180975" defTabSz="975022" fontAlgn="auto" latinLnBrk="0">
              <a:spcBef>
                <a:spcPts val="500"/>
              </a:spcBef>
              <a:spcAft>
                <a:spcPts val="0"/>
              </a:spcAft>
              <a:buClr>
                <a:srgbClr val="FFFFFF">
                  <a:lumMod val="95000"/>
                </a:srgbClr>
              </a:buClr>
              <a:buSzPct val="60000"/>
              <a:defRPr/>
            </a:pPr>
            <a:r>
              <a:rPr lang="en-US" altLang="ko-KR" sz="3800" b="1" spc="-100" dirty="0">
                <a:solidFill>
                  <a:schemeClr val="tx2"/>
                </a:solidFill>
                <a:effectLst/>
              </a:rPr>
              <a:t>VR</a:t>
            </a:r>
            <a:r>
              <a:rPr lang="ko-KR" altLang="en-US" sz="3800" b="1" spc="-100" dirty="0">
                <a:solidFill>
                  <a:schemeClr val="tx2"/>
                </a:solidFill>
                <a:effectLst/>
              </a:rPr>
              <a:t> 메타버스 콘테스트 솔루션 선정 심사위원회 대기장소</a:t>
            </a:r>
            <a:endParaRPr lang="en-US" altLang="ko-KR" sz="3800" b="1" spc="-10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1961655" y="8366411"/>
            <a:ext cx="2922262" cy="638930"/>
            <a:chOff x="2507344" y="5874700"/>
            <a:chExt cx="5398206" cy="748204"/>
          </a:xfrm>
        </p:grpSpPr>
        <p:pic>
          <p:nvPicPr>
            <p:cNvPr id="11" name="그림 10" descr="logo_B_1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7344" y="5874700"/>
              <a:ext cx="1315099" cy="73376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771152" y="5956136"/>
              <a:ext cx="4134398" cy="6667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2000" b="1" dirty="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한국전파진흥협회</a:t>
              </a:r>
              <a:endParaRPr lang="en-US" altLang="ko-KR" sz="2000" b="1" dirty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/>
              <a:r>
                <a:rPr lang="en-US" altLang="ko-KR" sz="1100" b="1" spc="-150" dirty="0">
                  <a:solidFill>
                    <a:schemeClr val="tx2"/>
                  </a:solidFill>
                  <a:latin typeface="HY견고딕" pitchFamily="18" charset="-127"/>
                  <a:ea typeface="HY견고딕" pitchFamily="18" charset="-127"/>
                </a:rPr>
                <a:t>Korea Radio Promotion Association</a:t>
              </a:r>
              <a:endParaRPr lang="ko-KR" altLang="en-US" sz="1100" b="1" spc="-150" dirty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502151" y="4899130"/>
          <a:ext cx="5835149" cy="246687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35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1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8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일     시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2021. 6. 16.(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수</a:t>
                      </a:r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r>
                        <a:rPr lang="en-US" altLang="ko-KR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700" b="1" kern="1200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09:00~18:00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장     소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4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층 세미나실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403</a:t>
                      </a:r>
                      <a:r>
                        <a:rPr lang="ko-KR" altLang="en-US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호</a:t>
                      </a: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부 서 명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차세대미디어진흥본부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가상융합산업</a:t>
                      </a:r>
                      <a:endParaRPr lang="en-US" altLang="ko-KR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진흥센터</a:t>
                      </a:r>
                    </a:p>
                  </a:txBody>
                  <a:tcPr marT="19500" marB="4953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연 </a:t>
                      </a:r>
                      <a:r>
                        <a:rPr lang="ko-KR" altLang="en-US" sz="1700" b="1" cap="none" spc="0" dirty="0" err="1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락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 처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 err="1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장용선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 과장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02-317-6094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3" name="그룹 22"/>
          <p:cNvGrpSpPr/>
          <p:nvPr/>
        </p:nvGrpSpPr>
        <p:grpSpPr>
          <a:xfrm>
            <a:off x="19224" y="25755"/>
            <a:ext cx="6851477" cy="9905646"/>
            <a:chOff x="44624" y="38454"/>
            <a:chExt cx="6768752" cy="9878623"/>
          </a:xfrm>
        </p:grpSpPr>
        <p:sp>
          <p:nvSpPr>
            <p:cNvPr id="24" name="자유형 23"/>
            <p:cNvSpPr/>
            <p:nvPr/>
          </p:nvSpPr>
          <p:spPr>
            <a:xfrm>
              <a:off x="44624" y="9867548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자유형 24"/>
            <p:cNvSpPr/>
            <p:nvPr/>
          </p:nvSpPr>
          <p:spPr>
            <a:xfrm rot="16200000">
              <a:off x="187597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자유형 25"/>
            <p:cNvSpPr/>
            <p:nvPr/>
          </p:nvSpPr>
          <p:spPr>
            <a:xfrm rot="16200000">
              <a:off x="-484706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자유형 26"/>
            <p:cNvSpPr/>
            <p:nvPr/>
          </p:nvSpPr>
          <p:spPr>
            <a:xfrm>
              <a:off x="44624" y="38456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17677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1801" y="1974571"/>
            <a:ext cx="6819551" cy="1169551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0" tIns="0" rIns="0" bIns="0" anchor="b">
            <a:spAutoFit/>
            <a:scene3d>
              <a:camera prst="orthographicFront"/>
              <a:lightRig rig="threePt" dir="t">
                <a:rot lat="0" lon="0" rev="1200000"/>
              </a:lightRig>
            </a:scene3d>
            <a:sp3d extrusionH="57150" contourW="6350">
              <a:bevelT w="12700" h="12700"/>
              <a:bevelB w="63500" h="63500" prst="relaxedInset"/>
              <a:extrusionClr>
                <a:schemeClr val="bg1"/>
              </a:extrusionClr>
              <a:contourClr>
                <a:schemeClr val="tx1">
                  <a:lumMod val="95000"/>
                  <a:lumOff val="5000"/>
                </a:schemeClr>
              </a:contourClr>
            </a:sp3d>
          </a:bodyPr>
          <a:lstStyle/>
          <a:p>
            <a:pPr marL="180975" indent="-180975" defTabSz="975022" fontAlgn="auto" latinLnBrk="0">
              <a:spcBef>
                <a:spcPts val="500"/>
              </a:spcBef>
              <a:spcAft>
                <a:spcPts val="0"/>
              </a:spcAft>
              <a:buClr>
                <a:srgbClr val="FFFFFF">
                  <a:lumMod val="95000"/>
                </a:srgbClr>
              </a:buClr>
              <a:buSzPct val="60000"/>
              <a:defRPr/>
            </a:pPr>
            <a:r>
              <a:rPr lang="en-US" altLang="ko-KR" sz="3800" b="1" spc="-100" dirty="0">
                <a:solidFill>
                  <a:schemeClr val="tx2"/>
                </a:solidFill>
                <a:effectLst/>
              </a:rPr>
              <a:t>VR</a:t>
            </a:r>
            <a:r>
              <a:rPr lang="ko-KR" altLang="en-US" sz="3800" b="1" spc="-100" dirty="0">
                <a:solidFill>
                  <a:schemeClr val="tx2"/>
                </a:solidFill>
                <a:effectLst/>
              </a:rPr>
              <a:t> 메타버스 콘테스트 솔루션 선정 심사위원회 대기장소</a:t>
            </a:r>
            <a:endParaRPr lang="en-US" altLang="ko-KR" sz="3800" b="1" spc="-10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1961655" y="8366411"/>
            <a:ext cx="2922262" cy="638930"/>
            <a:chOff x="2507344" y="5874700"/>
            <a:chExt cx="5398206" cy="748204"/>
          </a:xfrm>
        </p:grpSpPr>
        <p:pic>
          <p:nvPicPr>
            <p:cNvPr id="11" name="그림 10" descr="logo_B_1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7344" y="5874700"/>
              <a:ext cx="1315099" cy="73376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771152" y="5956136"/>
              <a:ext cx="4134398" cy="6667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2000" b="1" dirty="0">
                  <a:solidFill>
                    <a:schemeClr val="tx2"/>
                  </a:solidFill>
                  <a:latin typeface="HY울릉도M" pitchFamily="18" charset="-127"/>
                  <a:ea typeface="HY울릉도M" pitchFamily="18" charset="-127"/>
                </a:rPr>
                <a:t>한국전파진흥협회</a:t>
              </a:r>
              <a:endParaRPr lang="en-US" altLang="ko-KR" sz="2000" b="1" dirty="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endParaRPr>
            </a:p>
            <a:p>
              <a:pPr algn="ctr"/>
              <a:r>
                <a:rPr lang="en-US" altLang="ko-KR" sz="1100" b="1" spc="-150" dirty="0">
                  <a:solidFill>
                    <a:schemeClr val="tx2"/>
                  </a:solidFill>
                  <a:latin typeface="HY견고딕" pitchFamily="18" charset="-127"/>
                  <a:ea typeface="HY견고딕" pitchFamily="18" charset="-127"/>
                </a:rPr>
                <a:t>Korea Radio Promotion Association</a:t>
              </a:r>
              <a:endParaRPr lang="ko-KR" altLang="en-US" sz="1100" b="1" spc="-150" dirty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724398"/>
              </p:ext>
            </p:extLst>
          </p:nvPr>
        </p:nvGraphicFramePr>
        <p:xfrm>
          <a:off x="502151" y="4899130"/>
          <a:ext cx="5835149" cy="193500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35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5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일     시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2021. 6. 16.(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수</a:t>
                      </a:r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r>
                        <a:rPr lang="en-US" altLang="ko-KR" sz="1700" b="1" kern="1200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700" b="1" kern="1200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09:00~18:00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1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연 </a:t>
                      </a:r>
                      <a:r>
                        <a:rPr lang="ko-KR" altLang="en-US" sz="1700" b="1" cap="none" spc="0" dirty="0" err="1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락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 처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 err="1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장민승</a:t>
                      </a:r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 사원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02-317-6047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1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조성민 사원</a:t>
                      </a:r>
                    </a:p>
                  </a:txBody>
                  <a:tcPr marT="19500" marB="4953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700" b="1" cap="none" spc="0" dirty="0">
                          <a:ln w="3175" cmpd="sng">
                            <a:noFill/>
                            <a:prstDash val="solid"/>
                            <a:miter lim="800000"/>
                          </a:ln>
                          <a:solidFill>
                            <a:schemeClr val="tx2"/>
                          </a:solidFill>
                          <a:effectLst/>
                          <a:latin typeface="+mj-ea"/>
                          <a:ea typeface="+mj-ea"/>
                        </a:rPr>
                        <a:t>010-5402-7524</a:t>
                      </a:r>
                      <a:endParaRPr lang="ko-KR" altLang="en-US" sz="1700" b="1" cap="none" spc="0" dirty="0">
                        <a:ln w="3175" cmpd="sng">
                          <a:noFill/>
                          <a:prstDash val="solid"/>
                          <a:miter lim="800000"/>
                        </a:ln>
                        <a:solidFill>
                          <a:schemeClr val="tx2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T="19500" marB="49530" anchor="ctr"/>
                </a:tc>
                <a:extLst>
                  <a:ext uri="{0D108BD9-81ED-4DB2-BD59-A6C34878D82A}">
                    <a16:rowId xmlns:a16="http://schemas.microsoft.com/office/drawing/2014/main" val="4087165906"/>
                  </a:ext>
                </a:extLst>
              </a:tr>
            </a:tbl>
          </a:graphicData>
        </a:graphic>
      </p:graphicFrame>
      <p:grpSp>
        <p:nvGrpSpPr>
          <p:cNvPr id="23" name="그룹 22"/>
          <p:cNvGrpSpPr/>
          <p:nvPr/>
        </p:nvGrpSpPr>
        <p:grpSpPr>
          <a:xfrm>
            <a:off x="19224" y="25755"/>
            <a:ext cx="6851477" cy="9905646"/>
            <a:chOff x="44624" y="38454"/>
            <a:chExt cx="6768752" cy="9878623"/>
          </a:xfrm>
        </p:grpSpPr>
        <p:sp>
          <p:nvSpPr>
            <p:cNvPr id="24" name="자유형 23"/>
            <p:cNvSpPr/>
            <p:nvPr/>
          </p:nvSpPr>
          <p:spPr>
            <a:xfrm>
              <a:off x="44624" y="9867548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자유형 24"/>
            <p:cNvSpPr/>
            <p:nvPr/>
          </p:nvSpPr>
          <p:spPr>
            <a:xfrm rot="16200000">
              <a:off x="187597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자유형 25"/>
            <p:cNvSpPr/>
            <p:nvPr/>
          </p:nvSpPr>
          <p:spPr>
            <a:xfrm rot="16200000">
              <a:off x="-4847060" y="4930140"/>
              <a:ext cx="9829091" cy="45720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자유형 26"/>
            <p:cNvSpPr/>
            <p:nvPr/>
          </p:nvSpPr>
          <p:spPr>
            <a:xfrm>
              <a:off x="44624" y="38456"/>
              <a:ext cx="6723031" cy="49529"/>
            </a:xfrm>
            <a:custGeom>
              <a:avLst/>
              <a:gdLst>
                <a:gd name="connsiteX0" fmla="*/ 0 w 7879404"/>
                <a:gd name="connsiteY0" fmla="*/ 0 h 0"/>
                <a:gd name="connsiteX1" fmla="*/ 7879404 w 78794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79404">
                  <a:moveTo>
                    <a:pt x="0" y="0"/>
                  </a:moveTo>
                  <a:lnTo>
                    <a:pt x="7879404" y="0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147724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기본 디자인">
  <a:themeElements>
    <a:clrScheme name="기본 디자인 2">
      <a:dk1>
        <a:srgbClr val="969696"/>
      </a:dk1>
      <a:lt1>
        <a:srgbClr val="FFFFFF"/>
      </a:lt1>
      <a:dk2>
        <a:srgbClr val="99CCFF"/>
      </a:dk2>
      <a:lt2>
        <a:srgbClr val="000000"/>
      </a:lt2>
      <a:accent1>
        <a:srgbClr val="0066FF"/>
      </a:accent1>
      <a:accent2>
        <a:srgbClr val="009999"/>
      </a:accent2>
      <a:accent3>
        <a:srgbClr val="CAE2FF"/>
      </a:accent3>
      <a:accent4>
        <a:srgbClr val="DADADA"/>
      </a:accent4>
      <a:accent5>
        <a:srgbClr val="AAB8FF"/>
      </a:accent5>
      <a:accent6>
        <a:srgbClr val="008A8A"/>
      </a:accent6>
      <a:hlink>
        <a:srgbClr val="FFFF00"/>
      </a:hlink>
      <a:folHlink>
        <a:srgbClr val="000099"/>
      </a:folHlink>
    </a:clrScheme>
    <a:fontScheme name="기본 디자인">
      <a:majorFont>
        <a:latin typeface="HY헤드라인M"/>
        <a:ea typeface="HY헤드라인M"/>
        <a:cs typeface=""/>
      </a:majorFont>
      <a:minorFont>
        <a:latin typeface="HY헤드라인M"/>
        <a:ea typeface="HY헤드라인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92D050"/>
        </a:solidFill>
        <a:ln>
          <a:noFill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threePt" dir="t">
            <a:rot lat="0" lon="0" rev="0"/>
          </a:lightRig>
        </a:scene3d>
        <a:sp3d>
          <a:bevelT w="0" h="0"/>
        </a:sp3d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800" b="0" i="0" u="none" strike="noStrike" cap="none" normalizeH="0" baseline="0" smtClean="0">
            <a:ln>
              <a:noFill/>
            </a:ln>
            <a:solidFill>
              <a:schemeClr val="hlink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hlink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defRPr>
        </a:defPPr>
      </a:lstStyle>
    </a:lnDef>
  </a:objectDefaults>
  <a:extraClrSchemeLst>
    <a:extraClrScheme>
      <a:clrScheme name="기본 디자인 1">
        <a:dk1>
          <a:srgbClr val="969696"/>
        </a:dk1>
        <a:lt1>
          <a:srgbClr val="FFFFFF"/>
        </a:lt1>
        <a:dk2>
          <a:srgbClr val="99CCFF"/>
        </a:dk2>
        <a:lt2>
          <a:srgbClr val="000000"/>
        </a:lt2>
        <a:accent1>
          <a:srgbClr val="1C97DC"/>
        </a:accent1>
        <a:accent2>
          <a:srgbClr val="9966FF"/>
        </a:accent2>
        <a:accent3>
          <a:srgbClr val="CAE2FF"/>
        </a:accent3>
        <a:accent4>
          <a:srgbClr val="DADADA"/>
        </a:accent4>
        <a:accent5>
          <a:srgbClr val="ABC9EB"/>
        </a:accent5>
        <a:accent6>
          <a:srgbClr val="8A5CE7"/>
        </a:accent6>
        <a:hlink>
          <a:srgbClr val="CC9900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969696"/>
        </a:dk1>
        <a:lt1>
          <a:srgbClr val="FFFFFF"/>
        </a:lt1>
        <a:dk2>
          <a:srgbClr val="99CCFF"/>
        </a:dk2>
        <a:lt2>
          <a:srgbClr val="000000"/>
        </a:lt2>
        <a:accent1>
          <a:srgbClr val="0066FF"/>
        </a:accent1>
        <a:accent2>
          <a:srgbClr val="009999"/>
        </a:accent2>
        <a:accent3>
          <a:srgbClr val="CAE2FF"/>
        </a:accent3>
        <a:accent4>
          <a:srgbClr val="DADADA"/>
        </a:accent4>
        <a:accent5>
          <a:srgbClr val="AAB8FF"/>
        </a:accent5>
        <a:accent6>
          <a:srgbClr val="008A8A"/>
        </a:accent6>
        <a:hlink>
          <a:srgbClr val="FFFF00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23967</TotalTime>
  <Words>726</Words>
  <Application>Microsoft Office PowerPoint</Application>
  <PresentationFormat>A4 용지(210x297mm)</PresentationFormat>
  <Paragraphs>219</Paragraphs>
  <Slides>10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10</vt:i4>
      </vt:variant>
    </vt:vector>
  </HeadingPairs>
  <TitlesOfParts>
    <vt:vector size="18" baseType="lpstr">
      <vt:lpstr>HY울릉도M</vt:lpstr>
      <vt:lpstr>Arial</vt:lpstr>
      <vt:lpstr>맑은 고딕</vt:lpstr>
      <vt:lpstr>HY헤드라인M</vt:lpstr>
      <vt:lpstr>HY견고딕</vt:lpstr>
      <vt:lpstr>기본 디자인</vt:lpstr>
      <vt:lpstr>1_디자인 사용자 지정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powerpt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이혜진</dc:creator>
  <cp:lastModifiedBy>성민 조</cp:lastModifiedBy>
  <cp:revision>2050</cp:revision>
  <cp:lastPrinted>2025-02-12T03:19:52Z</cp:lastPrinted>
  <dcterms:created xsi:type="dcterms:W3CDTF">2005-11-25T01:12:15Z</dcterms:created>
  <dcterms:modified xsi:type="dcterms:W3CDTF">2025-02-12T04:01:43Z</dcterms:modified>
</cp:coreProperties>
</file>